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10"/>
  </p:notesMasterIdLst>
  <p:sldIdLst>
    <p:sldId id="262" r:id="rId2"/>
    <p:sldId id="257" r:id="rId3"/>
    <p:sldId id="258" r:id="rId4"/>
    <p:sldId id="264" r:id="rId5"/>
    <p:sldId id="266" r:id="rId6"/>
    <p:sldId id="261" r:id="rId7"/>
    <p:sldId id="267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FF5A-B0CA-46D2-805B-C7AC1707CBB7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231CF-07E1-4627-A890-54B1EAE119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29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5430-D117-154D-9F2E-0524C58AD395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7E2DF-1C53-3541-896A-4961D0D0EA4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F0624-2AF9-0543-8079-F8C52DE42EE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7DBF8-4B63-D243-BEB7-CB74DD670CED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E5BED-7800-DD4C-96CD-79CA3229466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B2C40-421C-2240-B8A1-1B3D044D9DA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98CF3-2C67-8F4E-BD98-E93DFB5A2B69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2CA1-6FFB-C640-AC41-1BDA3369012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34F4B-C7AA-164B-9A73-B56B6A3C8D0D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E5BED-7800-DD4C-96CD-79CA3229466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E5BED-7800-DD4C-96CD-79CA3229466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592" y="1916832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811E5BED-7800-DD4C-96CD-79CA3229466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827584" y="2060848"/>
            <a:ext cx="8001000" cy="43071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spcBef>
                <a:spcPts val="0"/>
              </a:spcBef>
              <a:buFont typeface="Wingdings" charset="0"/>
              <a:buNone/>
              <a:defRPr/>
            </a:pP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Herzlich willkommen zur</a:t>
            </a:r>
            <a:b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Informationsveranstaltung zur </a:t>
            </a:r>
            <a:r>
              <a:rPr lang="de-DE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Fremdsprachenwahl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ts val="0"/>
              </a:spcBef>
              <a:buFont typeface="Wingdings" charset="0"/>
              <a:buNone/>
              <a:defRPr/>
            </a:pP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und zum</a:t>
            </a:r>
            <a:b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Wahlpflicht-Bereich</a:t>
            </a:r>
            <a:r>
              <a:rPr lang="de-DE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(WP)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ts val="0"/>
              </a:spcBef>
              <a:buFont typeface="Wingdings" charset="0"/>
              <a:buNone/>
              <a:defRPr/>
            </a:pP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0"/>
              </a:spcBef>
              <a:buFont typeface="Wingdings" charset="0"/>
              <a:buNone/>
              <a:defRPr/>
            </a:pP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Rolf-Olaf Geisler, Abteilungsleiter I</a:t>
            </a:r>
          </a:p>
          <a:p>
            <a:pPr algn="ctr" eaLnBrk="1" hangingPunct="1">
              <a:spcBef>
                <a:spcPts val="0"/>
              </a:spcBef>
              <a:buFont typeface="Wingdings" charset="0"/>
              <a:buNone/>
              <a:defRPr/>
            </a:pPr>
            <a:endParaRPr lang="de-DE" sz="1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0"/>
              </a:spcBef>
              <a:buFont typeface="Wingdings" charset="0"/>
              <a:buNone/>
              <a:defRPr/>
            </a:pPr>
            <a:r>
              <a:rPr lang="de-DE" sz="1800" smtClean="0">
                <a:latin typeface="Arial" panose="020B0604020202020204" pitchFamily="34" charset="0"/>
                <a:cs typeface="Arial" panose="020B0604020202020204" pitchFamily="34" charset="0"/>
              </a:rPr>
              <a:t>23.03.2020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l1\Desktop\EGG-Logo neu_08 18\EGG_Logo_sc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764704"/>
            <a:ext cx="2617787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560840" cy="1440160"/>
          </a:xfrm>
        </p:spPr>
        <p:txBody>
          <a:bodyPr/>
          <a:lstStyle/>
          <a:p>
            <a:pPr algn="l" eaLnBrk="1" hangingPunct="1">
              <a:defRPr/>
            </a:pPr>
            <a:r>
              <a:rPr lang="de-DE" dirty="0" smtClean="0">
                <a:cs typeface="+mj-cs"/>
              </a:rPr>
              <a:t>Fremdsprachenwahl </a:t>
            </a:r>
            <a:br>
              <a:rPr lang="de-DE" dirty="0" smtClean="0">
                <a:cs typeface="+mj-cs"/>
              </a:rPr>
            </a:br>
            <a:r>
              <a:rPr lang="de-DE" dirty="0" smtClean="0">
                <a:cs typeface="+mj-cs"/>
              </a:rPr>
              <a:t>zum </a:t>
            </a:r>
            <a:r>
              <a:rPr lang="de-DE" dirty="0" err="1" smtClean="0">
                <a:cs typeface="+mj-cs"/>
              </a:rPr>
              <a:t>Jhg</a:t>
            </a:r>
            <a:r>
              <a:rPr lang="de-DE" dirty="0" smtClean="0">
                <a:cs typeface="+mj-cs"/>
              </a:rPr>
              <a:t>.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14400" y="2362200"/>
            <a:ext cx="8001000" cy="4091136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de-DE" dirty="0" smtClean="0">
                <a:cs typeface="+mn-cs"/>
              </a:rPr>
              <a:t>Im Schuljahr 2020/21 </a:t>
            </a:r>
            <a:r>
              <a:rPr lang="de-DE" dirty="0" smtClean="0">
                <a:cs typeface="+mn-cs"/>
              </a:rPr>
              <a:t>werden angeboten: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b="1" dirty="0" smtClean="0">
                <a:cs typeface="+mn-cs"/>
              </a:rPr>
              <a:t>Französisch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b="1" dirty="0" smtClean="0">
                <a:cs typeface="+mn-cs"/>
              </a:rPr>
              <a:t>Latein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de-DE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de-DE" sz="2400" dirty="0" smtClean="0">
                <a:cs typeface="+mn-cs"/>
              </a:rPr>
              <a:t>Beide Fächer finden mit 2 Stunden pro Woche statt.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de-DE" sz="2400" dirty="0" smtClean="0">
                <a:cs typeface="+mn-cs"/>
              </a:rPr>
              <a:t>In beiden Fächern werden zwei Arbeiten pro Halbjahr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de-DE" sz="2400" dirty="0" smtClean="0">
                <a:cs typeface="+mn-cs"/>
              </a:rPr>
              <a:t>geschrieben.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560840" cy="1512168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de-DE" dirty="0" smtClean="0">
                <a:cs typeface="+mj-cs"/>
              </a:rPr>
              <a:t>Empfehlung zur Fremdsprachenwahl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11560" y="2348880"/>
            <a:ext cx="8001000" cy="40191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>
              <a:buFont typeface="Wingdings" charset="0"/>
              <a:buNone/>
              <a:defRPr/>
            </a:pPr>
            <a:r>
              <a:rPr lang="de-DE" sz="1800" b="1" dirty="0" smtClean="0">
                <a:cs typeface="Arial" charset="0"/>
              </a:rPr>
              <a:t>Empfehlung der Schule zur Fremdsprachenwahl</a:t>
            </a:r>
            <a:endParaRPr lang="de-DE" sz="1800" dirty="0" smtClean="0"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de-DE" sz="1800" dirty="0" smtClean="0">
                <a:cs typeface="Arial" charset="0"/>
              </a:rPr>
              <a:t> </a:t>
            </a:r>
            <a:endParaRPr lang="de-DE" sz="1800" dirty="0" smtClean="0">
              <a:cs typeface="Times New Roman" charset="0"/>
            </a:endParaRP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dirty="0" smtClean="0">
                <a:cs typeface="Arial" charset="0"/>
              </a:rPr>
              <a:t>	□ Die Beratungskonferenz empfiehlt Ihrem Kind die Wahl der </a:t>
            </a:r>
            <a:r>
              <a:rPr lang="de-DE" sz="1800" b="1" dirty="0" smtClean="0">
                <a:cs typeface="Arial" charset="0"/>
              </a:rPr>
              <a:t>zweiten</a:t>
            </a: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b="1" dirty="0">
                <a:cs typeface="Arial" charset="0"/>
              </a:rPr>
              <a:t> </a:t>
            </a:r>
            <a:r>
              <a:rPr lang="de-DE" sz="1800" b="1" dirty="0" smtClean="0">
                <a:cs typeface="Arial" charset="0"/>
              </a:rPr>
              <a:t>     Fremdsprache</a:t>
            </a:r>
            <a:r>
              <a:rPr lang="de-DE" sz="1800" dirty="0" smtClean="0">
                <a:cs typeface="Arial" charset="0"/>
              </a:rPr>
              <a:t>.</a:t>
            </a:r>
            <a:endParaRPr lang="de-DE" sz="1800" dirty="0" smtClean="0">
              <a:cs typeface="Times New Roman" charset="0"/>
            </a:endParaRP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dirty="0" smtClean="0">
                <a:cs typeface="Arial" charset="0"/>
              </a:rPr>
              <a:t>	□ Die Beratungskonferenz rät von der Wahl der zweiten Fremdsprache  </a:t>
            </a: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dirty="0">
                <a:cs typeface="Arial" charset="0"/>
              </a:rPr>
              <a:t> </a:t>
            </a:r>
            <a:r>
              <a:rPr lang="de-DE" sz="1800" dirty="0" smtClean="0">
                <a:cs typeface="Arial" charset="0"/>
              </a:rPr>
              <a:t>     ab.</a:t>
            </a:r>
          </a:p>
          <a:p>
            <a:pPr algn="just" eaLnBrk="1" hangingPunct="1">
              <a:buNone/>
              <a:defRPr/>
            </a:pPr>
            <a:r>
              <a:rPr lang="de-DE" sz="1800" dirty="0" smtClean="0">
                <a:cs typeface="Arial" charset="0"/>
              </a:rPr>
              <a:t>	</a:t>
            </a: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dirty="0" smtClean="0">
                <a:cs typeface="Times New Roman" charset="0"/>
              </a:rPr>
              <a:t>	Diese Empfehlung soll Ihnen bei der Wahl behilflich sein. Sollten Sie andere Vorstellungen von der Wahl Ihres Kindes haben, bitten wir Sie, Rücksprache mit den Klassenlehrern zu halten.</a:t>
            </a: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dirty="0" smtClean="0">
                <a:cs typeface="Times New Roman" charset="0"/>
              </a:rPr>
              <a:t> </a:t>
            </a:r>
            <a:r>
              <a:rPr lang="de-DE" sz="1800" u="sng" dirty="0" smtClean="0">
                <a:cs typeface="Times New Roman" charset="0"/>
              </a:rPr>
              <a:t>			</a:t>
            </a:r>
            <a:r>
              <a:rPr lang="de-DE" sz="1800" dirty="0" smtClean="0">
                <a:cs typeface="Times New Roman" charset="0"/>
              </a:rPr>
              <a:t>			</a:t>
            </a:r>
            <a:r>
              <a:rPr lang="de-DE" sz="1800" u="sng" dirty="0" smtClean="0">
                <a:cs typeface="Times New Roman" charset="0"/>
              </a:rPr>
              <a:t>			</a:t>
            </a:r>
          </a:p>
          <a:p>
            <a:pPr algn="just" eaLnBrk="1" hangingPunct="1">
              <a:buFont typeface="Wingdings" charset="0"/>
              <a:buNone/>
              <a:defRPr/>
            </a:pPr>
            <a:r>
              <a:rPr lang="de-DE" sz="1800" dirty="0" smtClean="0">
                <a:cs typeface="Times New Roman" charset="0"/>
              </a:rPr>
              <a:t>	</a:t>
            </a:r>
            <a:r>
              <a:rPr lang="de-DE" sz="1600" dirty="0" smtClean="0">
                <a:cs typeface="Times New Roman" charset="0"/>
              </a:rPr>
              <a:t>Klassenleitung				(R.-O. Geisler, Abteilungsleiter I)</a:t>
            </a:r>
          </a:p>
          <a:p>
            <a:pPr eaLnBrk="1" hangingPunct="1">
              <a:buFont typeface="Wingdings" charset="0"/>
              <a:buNone/>
              <a:defRPr/>
            </a:pPr>
            <a:endParaRPr lang="de-DE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560840" cy="1368152"/>
          </a:xfrm>
        </p:spPr>
        <p:txBody>
          <a:bodyPr/>
          <a:lstStyle/>
          <a:p>
            <a:pPr algn="l"/>
            <a:r>
              <a:rPr lang="de-DE" dirty="0" smtClean="0"/>
              <a:t>Sprachenfolge </a:t>
            </a:r>
            <a:r>
              <a:rPr lang="de-DE" dirty="0"/>
              <a:t>und </a:t>
            </a:r>
            <a:r>
              <a:rPr lang="de-DE" dirty="0" smtClean="0"/>
              <a:t>Berechtigungen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 algn="just" eaLnBrk="1" hangingPunct="1">
              <a:lnSpc>
                <a:spcPct val="90000"/>
              </a:lnSpc>
              <a:buClr>
                <a:srgbClr val="003366"/>
              </a:buClr>
              <a:buNone/>
              <a:defRPr/>
            </a:pPr>
            <a:r>
              <a:rPr lang="de-DE" sz="1000" dirty="0">
                <a:solidFill>
                  <a:srgbClr val="003366"/>
                </a:solidFill>
                <a:latin typeface="Comic Sans MS" charset="0"/>
                <a:cs typeface="Times New Roman" charset="0"/>
              </a:rPr>
              <a:t> </a:t>
            </a:r>
            <a:endParaRPr lang="de-DE" sz="1000" dirty="0">
              <a:solidFill>
                <a:srgbClr val="003366"/>
              </a:solidFill>
              <a:cs typeface="Times New Roman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89534" y="2348880"/>
            <a:ext cx="741682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sz="2000" kern="0" dirty="0" smtClean="0">
                <a:cs typeface="+mn-cs"/>
              </a:rPr>
              <a:t>Abiturvoraussetzung </a:t>
            </a:r>
            <a:r>
              <a:rPr lang="de-DE" sz="2000" kern="0" dirty="0" smtClean="0">
                <a:cs typeface="+mn-cs"/>
                <a:sym typeface="Wingdings" panose="05000000000000000000" pitchFamily="2" charset="2"/>
              </a:rPr>
              <a:t> </a:t>
            </a:r>
            <a:r>
              <a:rPr lang="de-DE" sz="2000" kern="0" dirty="0" smtClean="0">
                <a:cs typeface="+mn-cs"/>
              </a:rPr>
              <a:t>zwei Fremdsprachen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de-DE" sz="1800" kern="0" dirty="0" smtClean="0">
                <a:cs typeface="+mn-cs"/>
              </a:rPr>
              <a:t>     1. Fremdsprache: Englisch</a:t>
            </a:r>
          </a:p>
          <a:p>
            <a:pPr marL="457200" indent="-457200" eaLnBrk="1" hangingPunct="1">
              <a:lnSpc>
                <a:spcPct val="90000"/>
              </a:lnSpc>
              <a:buFont typeface="Wingdings" charset="0"/>
              <a:buAutoNum type="arabicPeriod"/>
              <a:defRPr/>
            </a:pPr>
            <a:endParaRPr lang="de-DE" sz="2000" kern="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de-DE" sz="2000" kern="0" dirty="0" smtClean="0">
                <a:cs typeface="+mn-cs"/>
              </a:rPr>
              <a:t>So kann Ihr Kind die 2. Fremdsprache an der EGG erwerben: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de-DE" sz="2000" kern="0" dirty="0">
              <a:cs typeface="+mn-cs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971278" y="3883521"/>
            <a:ext cx="7776864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2000" kern="0" dirty="0">
                <a:latin typeface="+mn-lt"/>
                <a:ea typeface="ＭＳ Ｐゴシック"/>
                <a:cs typeface="Times New Roman" charset="0"/>
              </a:rPr>
              <a:t>Französisch oder Latein im </a:t>
            </a:r>
            <a:r>
              <a:rPr lang="de-DE" sz="2000" b="1" kern="0" dirty="0">
                <a:latin typeface="+mn-lt"/>
                <a:ea typeface="ＭＳ Ｐゴシック"/>
                <a:cs typeface="Times New Roman" charset="0"/>
              </a:rPr>
              <a:t>Wahlpflichtbereich </a:t>
            </a:r>
            <a:endParaRPr lang="de-DE" sz="2000" b="1" kern="0" dirty="0" smtClean="0">
              <a:latin typeface="+mn-lt"/>
              <a:ea typeface="ＭＳ Ｐゴシック"/>
              <a:cs typeface="Times New Roman" charset="0"/>
            </a:endParaRPr>
          </a:p>
          <a:p>
            <a:pPr algn="ctr"/>
            <a:r>
              <a:rPr lang="de-DE" sz="2000" kern="0" dirty="0" smtClean="0">
                <a:latin typeface="+mn-lt"/>
                <a:ea typeface="ＭＳ Ｐゴシック"/>
                <a:cs typeface="Times New Roman" charset="0"/>
              </a:rPr>
              <a:t>vom </a:t>
            </a:r>
            <a:r>
              <a:rPr lang="de-DE" sz="2000" kern="0" dirty="0">
                <a:latin typeface="+mn-lt"/>
                <a:ea typeface="ＭＳ Ｐゴシック"/>
                <a:cs typeface="Times New Roman" charset="0"/>
              </a:rPr>
              <a:t>6. bis zum 10. </a:t>
            </a:r>
            <a:r>
              <a:rPr lang="de-DE" sz="2000" kern="0" dirty="0" smtClean="0">
                <a:latin typeface="+mn-lt"/>
                <a:ea typeface="ＭＳ Ｐゴシック"/>
                <a:cs typeface="Times New Roman" charset="0"/>
              </a:rPr>
              <a:t>Schuljahr </a:t>
            </a:r>
          </a:p>
          <a:p>
            <a:endParaRPr kumimoji="0" lang="de-DE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971278" y="4778449"/>
            <a:ext cx="7776864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2000" b="1" dirty="0" smtClean="0">
                <a:latin typeface="+mn-lt"/>
              </a:rPr>
              <a:t>Spanisch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>
                <a:latin typeface="+mn-lt"/>
              </a:rPr>
              <a:t>ab Klasse 9 und </a:t>
            </a:r>
            <a:r>
              <a:rPr lang="de-DE" sz="2000" dirty="0" smtClean="0">
                <a:latin typeface="+mn-lt"/>
              </a:rPr>
              <a:t>Fortführung </a:t>
            </a:r>
            <a:r>
              <a:rPr lang="de-DE" sz="2000" dirty="0">
                <a:latin typeface="+mn-lt"/>
              </a:rPr>
              <a:t>dieses </a:t>
            </a:r>
            <a:r>
              <a:rPr lang="de-DE" sz="2000" dirty="0" smtClean="0">
                <a:latin typeface="+mn-lt"/>
              </a:rPr>
              <a:t>Faches </a:t>
            </a:r>
          </a:p>
          <a:p>
            <a:pPr algn="ctr"/>
            <a:r>
              <a:rPr lang="de-DE" sz="2000" dirty="0" smtClean="0">
                <a:latin typeface="+mn-lt"/>
              </a:rPr>
              <a:t>bis </a:t>
            </a:r>
            <a:r>
              <a:rPr lang="de-DE" sz="2000" dirty="0">
                <a:latin typeface="+mn-lt"/>
              </a:rPr>
              <a:t>Klasse 11</a:t>
            </a:r>
            <a:endParaRPr kumimoji="0" 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989534" y="5696297"/>
            <a:ext cx="7776864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2000" dirty="0">
                <a:latin typeface="+mn-lt"/>
                <a:cs typeface="Times New Roman" charset="0"/>
              </a:rPr>
              <a:t>Wahl einer 2. Fremdsprache (Spanisch oder Französisch) in </a:t>
            </a:r>
            <a:endParaRPr lang="de-DE" sz="2000" dirty="0" smtClean="0">
              <a:latin typeface="+mn-lt"/>
              <a:cs typeface="Times New Roman" charset="0"/>
            </a:endParaRPr>
          </a:p>
          <a:p>
            <a:pPr algn="ctr"/>
            <a:r>
              <a:rPr lang="de-DE" sz="2000" dirty="0" smtClean="0">
                <a:latin typeface="+mn-lt"/>
                <a:cs typeface="Times New Roman" charset="0"/>
              </a:rPr>
              <a:t>der </a:t>
            </a:r>
            <a:r>
              <a:rPr lang="de-DE" sz="2000" b="1" dirty="0">
                <a:latin typeface="+mn-lt"/>
                <a:cs typeface="Times New Roman" charset="0"/>
              </a:rPr>
              <a:t>Sekundarstufe II</a:t>
            </a:r>
            <a:r>
              <a:rPr lang="de-DE" sz="2000" dirty="0">
                <a:latin typeface="+mn-lt"/>
                <a:cs typeface="Times New Roman" charset="0"/>
              </a:rPr>
              <a:t> (Jahrgang 11 – 13)</a:t>
            </a:r>
            <a:endParaRPr kumimoji="0" 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20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04856" cy="1656184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>Hinweise zur Sprachenfolge </a:t>
            </a:r>
            <a:r>
              <a:rPr lang="de-DE" dirty="0"/>
              <a:t>und </a:t>
            </a:r>
            <a:r>
              <a:rPr lang="de-DE" dirty="0" smtClean="0"/>
              <a:t>Berechtigungen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5576" y="234888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+mj-lt"/>
                <a:cs typeface="Times New Roman" charset="0"/>
              </a:rPr>
              <a:t>Um die Qualifikation für die gymnasiale Oberstufe zu </a:t>
            </a:r>
            <a:r>
              <a:rPr lang="de-DE" sz="1800" dirty="0" smtClean="0">
                <a:latin typeface="+mj-lt"/>
                <a:cs typeface="Times New Roman" charset="0"/>
              </a:rPr>
              <a:t>erreichen</a:t>
            </a:r>
            <a:r>
              <a:rPr lang="de-DE" sz="1800" dirty="0">
                <a:latin typeface="+mj-lt"/>
                <a:cs typeface="Times New Roman" charset="0"/>
              </a:rPr>
              <a:t>, muss </a:t>
            </a:r>
            <a:r>
              <a:rPr lang="de-DE" sz="1800" dirty="0" smtClean="0">
                <a:latin typeface="+mj-lt"/>
                <a:cs typeface="Times New Roman" charset="0"/>
              </a:rPr>
              <a:t>die Note </a:t>
            </a:r>
            <a:r>
              <a:rPr lang="de-DE" sz="1800" dirty="0">
                <a:latin typeface="+mj-lt"/>
                <a:cs typeface="Times New Roman" charset="0"/>
              </a:rPr>
              <a:t>im Wahlpflichtbereich </a:t>
            </a:r>
            <a:r>
              <a:rPr lang="de-DE" sz="1800" b="1" dirty="0" smtClean="0">
                <a:latin typeface="+mj-lt"/>
                <a:cs typeface="Times New Roman" charset="0"/>
              </a:rPr>
              <a:t>mindestens </a:t>
            </a:r>
            <a:r>
              <a:rPr lang="de-DE" sz="1800" b="1" dirty="0">
                <a:latin typeface="+mj-lt"/>
                <a:cs typeface="Times New Roman" charset="0"/>
              </a:rPr>
              <a:t>befriedigend</a:t>
            </a:r>
            <a:r>
              <a:rPr lang="de-DE" sz="1800" dirty="0">
                <a:latin typeface="+mj-lt"/>
                <a:cs typeface="Times New Roman" charset="0"/>
              </a:rPr>
              <a:t> </a:t>
            </a:r>
            <a:r>
              <a:rPr lang="de-DE" sz="1800" dirty="0" smtClean="0">
                <a:latin typeface="+mj-lt"/>
                <a:cs typeface="Times New Roman" charset="0"/>
              </a:rPr>
              <a:t>sein.</a:t>
            </a:r>
            <a:endParaRPr lang="de-DE" sz="1800" dirty="0">
              <a:latin typeface="+mj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49127" y="314096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+mj-lt"/>
                <a:cs typeface="Times New Roman" charset="0"/>
              </a:rPr>
              <a:t>Eine Fremdsprache bedeutet </a:t>
            </a:r>
            <a:r>
              <a:rPr lang="de-DE" sz="1800" dirty="0">
                <a:latin typeface="+mj-lt"/>
                <a:cs typeface="Times New Roman" charset="0"/>
              </a:rPr>
              <a:t>immer viel </a:t>
            </a:r>
            <a:r>
              <a:rPr lang="de-DE" sz="1800" b="1" dirty="0">
                <a:latin typeface="+mj-lt"/>
                <a:cs typeface="Times New Roman" charset="0"/>
              </a:rPr>
              <a:t>zusätzliche Lernarbeit</a:t>
            </a:r>
            <a:r>
              <a:rPr lang="de-DE" sz="1800" dirty="0">
                <a:latin typeface="+mj-lt"/>
                <a:cs typeface="Times New Roman" charset="0"/>
              </a:rPr>
              <a:t>. Wenn </a:t>
            </a:r>
            <a:r>
              <a:rPr lang="de-DE" sz="1800" dirty="0" smtClean="0">
                <a:latin typeface="+mj-lt"/>
                <a:cs typeface="Times New Roman" charset="0"/>
              </a:rPr>
              <a:t>Ihr Kind im aktuellen </a:t>
            </a:r>
            <a:r>
              <a:rPr lang="de-DE" sz="1800" dirty="0">
                <a:latin typeface="+mj-lt"/>
                <a:cs typeface="Times New Roman" charset="0"/>
              </a:rPr>
              <a:t>Schuljahr mit Erfolg Englisch </a:t>
            </a:r>
            <a:r>
              <a:rPr lang="de-DE" sz="1800" dirty="0" smtClean="0">
                <a:latin typeface="+mj-lt"/>
                <a:cs typeface="Times New Roman" charset="0"/>
              </a:rPr>
              <a:t>lernt</a:t>
            </a:r>
            <a:r>
              <a:rPr lang="de-DE" sz="1800" dirty="0">
                <a:latin typeface="+mj-lt"/>
                <a:cs typeface="Times New Roman" charset="0"/>
              </a:rPr>
              <a:t>, </a:t>
            </a:r>
            <a:r>
              <a:rPr lang="de-DE" sz="1800" dirty="0" smtClean="0">
                <a:latin typeface="+mj-lt"/>
                <a:cs typeface="Times New Roman" charset="0"/>
              </a:rPr>
              <a:t>sollten Sie über </a:t>
            </a:r>
            <a:r>
              <a:rPr lang="de-DE" sz="1800" dirty="0">
                <a:latin typeface="+mj-lt"/>
                <a:cs typeface="Times New Roman" charset="0"/>
              </a:rPr>
              <a:t>eine weitere Fremdsprache nachdenken</a:t>
            </a:r>
            <a:r>
              <a:rPr lang="de-DE" sz="1800" dirty="0" smtClean="0">
                <a:latin typeface="+mj-lt"/>
                <a:cs typeface="Times New Roman" charset="0"/>
              </a:rPr>
              <a:t>. </a:t>
            </a:r>
            <a:endParaRPr lang="de-DE" sz="1800" dirty="0">
              <a:latin typeface="+mj-lt"/>
              <a:cs typeface="Times New Roman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5576" y="4293096"/>
            <a:ext cx="8136904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de-DE" sz="1800" dirty="0" smtClean="0">
                <a:latin typeface="+mj-lt"/>
                <a:cs typeface="Times New Roman" charset="0"/>
              </a:rPr>
              <a:t>Durch </a:t>
            </a:r>
            <a:r>
              <a:rPr lang="de-DE" sz="1800" dirty="0">
                <a:latin typeface="+mj-lt"/>
                <a:cs typeface="Times New Roman" charset="0"/>
              </a:rPr>
              <a:t>die </a:t>
            </a:r>
            <a:r>
              <a:rPr lang="de-DE" sz="1800" dirty="0" smtClean="0">
                <a:latin typeface="+mj-lt"/>
                <a:cs typeface="Times New Roman" charset="0"/>
              </a:rPr>
              <a:t>Wahl der 2. Fremdsprache kommen ggf. weitere </a:t>
            </a:r>
            <a:r>
              <a:rPr lang="de-DE" sz="1800" dirty="0">
                <a:latin typeface="+mj-lt"/>
                <a:cs typeface="Times New Roman" charset="0"/>
              </a:rPr>
              <a:t>Kosten für die Anschaffung der Arbeitsbücher und </a:t>
            </a:r>
            <a:r>
              <a:rPr lang="de-DE" sz="1800" dirty="0" smtClean="0">
                <a:latin typeface="+mj-lt"/>
                <a:cs typeface="Times New Roman" charset="0"/>
              </a:rPr>
              <a:t>der Grammatik </a:t>
            </a:r>
            <a:r>
              <a:rPr lang="de-DE" sz="1800" dirty="0">
                <a:latin typeface="+mj-lt"/>
                <a:cs typeface="Times New Roman" charset="0"/>
              </a:rPr>
              <a:t>auf Sie zu. Diese belaufen sich auf ca. 15,- Euro im Schuljahr.</a:t>
            </a:r>
          </a:p>
        </p:txBody>
      </p:sp>
    </p:spTree>
    <p:extLst>
      <p:ext uri="{BB962C8B-B14F-4D97-AF65-F5344CB8AC3E}">
        <p14:creationId xmlns:p14="http://schemas.microsoft.com/office/powerpoint/2010/main" val="16525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920880" cy="187220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de-DE" dirty="0" smtClean="0">
                <a:cs typeface="+mj-cs"/>
              </a:rPr>
              <a:t>Termine für die Fremdsprachenwahl in </a:t>
            </a:r>
            <a:r>
              <a:rPr lang="de-DE" dirty="0" smtClean="0">
                <a:cs typeface="+mj-cs"/>
              </a:rPr>
              <a:t>2020</a:t>
            </a:r>
            <a:endParaRPr lang="de-DE" dirty="0" smtClean="0">
              <a:cs typeface="+mj-cs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187624" y="2708920"/>
            <a:ext cx="7344816" cy="3474720"/>
          </a:xfrm>
        </p:spPr>
        <p:txBody>
          <a:bodyPr/>
          <a:lstStyle/>
          <a:p>
            <a:pPr indent="-2304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Empfehlung durch die Klassenlehrerinnen und Klassenlehrer nach der Beratungskonferenz in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Zeit vom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April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Elternsprechtag zur Klärung von Fragen am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" charset="0"/>
              <a:buNone/>
              <a:defRPr/>
            </a:pP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29.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" charset="0"/>
              <a:buNone/>
              <a:defRPr/>
            </a:pP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Abgabe des Wahlzettels bei den Klassenlehrern bis zum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30. 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04856" cy="1224136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Gesamtes WP-Angebot ab Jahrgang 7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 bwMode="auto">
          <a:xfrm>
            <a:off x="611560" y="1988840"/>
            <a:ext cx="8050088" cy="85077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1" hangingPunct="1">
              <a:buClr>
                <a:srgbClr val="003366"/>
              </a:buClr>
              <a:buNone/>
              <a:defRPr/>
            </a:pPr>
            <a:r>
              <a:rPr lang="de-DE" sz="1800" dirty="0" smtClean="0">
                <a:solidFill>
                  <a:schemeClr val="tx1"/>
                </a:solidFill>
                <a:cs typeface="Times New Roman" charset="0"/>
              </a:rPr>
              <a:t>Wenn Ihr Kind im Jahrgang 6 </a:t>
            </a:r>
            <a:r>
              <a:rPr lang="de-DE" sz="1800" dirty="0">
                <a:solidFill>
                  <a:schemeClr val="tx1"/>
                </a:solidFill>
                <a:cs typeface="Times New Roman" charset="0"/>
              </a:rPr>
              <a:t>in </a:t>
            </a:r>
            <a:r>
              <a:rPr lang="de-DE" sz="1800" b="1" dirty="0">
                <a:solidFill>
                  <a:schemeClr val="tx1"/>
                </a:solidFill>
                <a:cs typeface="Times New Roman" charset="0"/>
              </a:rPr>
              <a:t>Französisch</a:t>
            </a:r>
            <a:r>
              <a:rPr lang="de-DE" sz="1800" dirty="0">
                <a:solidFill>
                  <a:schemeClr val="tx1"/>
                </a:solidFill>
                <a:cs typeface="Times New Roman" charset="0"/>
              </a:rPr>
              <a:t> oder </a:t>
            </a:r>
            <a:r>
              <a:rPr lang="de-DE" sz="1800" b="1" dirty="0">
                <a:solidFill>
                  <a:schemeClr val="tx1"/>
                </a:solidFill>
                <a:cs typeface="Times New Roman" charset="0"/>
              </a:rPr>
              <a:t>Latein</a:t>
            </a:r>
            <a:r>
              <a:rPr lang="de-DE" sz="1800" dirty="0">
                <a:solidFill>
                  <a:schemeClr val="tx1"/>
                </a:solidFill>
                <a:cs typeface="Times New Roman" charset="0"/>
              </a:rPr>
              <a:t> erfolgreich gelernt </a:t>
            </a:r>
            <a:endParaRPr lang="de-DE" sz="1800" dirty="0" smtClean="0">
              <a:solidFill>
                <a:schemeClr val="tx1"/>
              </a:solidFill>
              <a:cs typeface="Times New Roman" charset="0"/>
            </a:endParaRPr>
          </a:p>
          <a:p>
            <a:pPr lvl="0" eaLnBrk="1" hangingPunct="1">
              <a:buClr>
                <a:srgbClr val="003366"/>
              </a:buClr>
              <a:buNone/>
              <a:defRPr/>
            </a:pPr>
            <a:r>
              <a:rPr lang="de-DE" sz="1800" dirty="0" smtClean="0">
                <a:solidFill>
                  <a:schemeClr val="tx1"/>
                </a:solidFill>
                <a:cs typeface="Times New Roman" charset="0"/>
              </a:rPr>
              <a:t>hat, sollte es </a:t>
            </a:r>
            <a:r>
              <a:rPr lang="de-DE" sz="1800" dirty="0">
                <a:solidFill>
                  <a:schemeClr val="tx1"/>
                </a:solidFill>
                <a:cs typeface="Times New Roman" charset="0"/>
              </a:rPr>
              <a:t>mit </a:t>
            </a:r>
            <a:r>
              <a:rPr lang="de-DE" sz="1800" dirty="0" smtClean="0">
                <a:solidFill>
                  <a:schemeClr val="tx1"/>
                </a:solidFill>
                <a:cs typeface="Times New Roman" charset="0"/>
              </a:rPr>
              <a:t>dieser Fremdsprache </a:t>
            </a:r>
            <a:r>
              <a:rPr lang="de-DE" sz="1800" dirty="0">
                <a:solidFill>
                  <a:schemeClr val="tx1"/>
                </a:solidFill>
                <a:cs typeface="Times New Roman" charset="0"/>
              </a:rPr>
              <a:t>weitermachen.</a:t>
            </a:r>
          </a:p>
          <a:p>
            <a:pPr marL="0" indent="0">
              <a:buNone/>
            </a:pPr>
            <a:endParaRPr kumimoji="0" 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Inhaltsplatzhalter 3"/>
          <p:cNvSpPr txBox="1">
            <a:spLocks/>
          </p:cNvSpPr>
          <p:nvPr/>
        </p:nvSpPr>
        <p:spPr bwMode="auto">
          <a:xfrm>
            <a:off x="611560" y="3068960"/>
            <a:ext cx="8050088" cy="85077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eaLnBrk="1" hangingPunct="1">
              <a:buClr>
                <a:srgbClr val="003366"/>
              </a:buClr>
              <a:buNone/>
              <a:defRPr/>
            </a:pPr>
            <a:r>
              <a:rPr lang="de-DE" sz="1800" kern="0" dirty="0" smtClean="0">
                <a:cs typeface="Times New Roman" charset="0"/>
              </a:rPr>
              <a:t>Interessiert sich Ihr Kind besonders </a:t>
            </a:r>
            <a:r>
              <a:rPr lang="de-DE" sz="1800" kern="0" dirty="0">
                <a:cs typeface="Times New Roman" charset="0"/>
              </a:rPr>
              <a:t>für Biologie, Physik und Chemie?</a:t>
            </a:r>
          </a:p>
          <a:p>
            <a:pPr lvl="0" eaLnBrk="1" hangingPunct="1">
              <a:buClr>
                <a:srgbClr val="003366"/>
              </a:buClr>
              <a:buNone/>
              <a:defRPr/>
            </a:pPr>
            <a:r>
              <a:rPr lang="de-DE" sz="1800" kern="0" dirty="0" smtClean="0">
                <a:cs typeface="Times New Roman" charset="0"/>
              </a:rPr>
              <a:t>Dann könnte es den </a:t>
            </a:r>
            <a:r>
              <a:rPr lang="de-DE" sz="1800" kern="0" dirty="0">
                <a:cs typeface="Times New Roman" charset="0"/>
              </a:rPr>
              <a:t>Bereich </a:t>
            </a:r>
            <a:r>
              <a:rPr lang="de-DE" sz="1800" b="1" kern="0" dirty="0">
                <a:cs typeface="Times New Roman" charset="0"/>
              </a:rPr>
              <a:t>Naturwissenschaften </a:t>
            </a:r>
            <a:r>
              <a:rPr lang="de-DE" sz="1800" kern="0" dirty="0">
                <a:cs typeface="Times New Roman" charset="0"/>
              </a:rPr>
              <a:t>wählen.</a:t>
            </a:r>
          </a:p>
          <a:p>
            <a:pPr marL="0" indent="0">
              <a:buFont typeface="Wingdings" charset="0"/>
              <a:buNone/>
            </a:pPr>
            <a:endParaRPr lang="de-DE" sz="2000" kern="0" dirty="0"/>
          </a:p>
        </p:txBody>
      </p:sp>
      <p:sp>
        <p:nvSpPr>
          <p:cNvPr id="6" name="Inhaltsplatzhalter 3"/>
          <p:cNvSpPr txBox="1">
            <a:spLocks/>
          </p:cNvSpPr>
          <p:nvPr/>
        </p:nvSpPr>
        <p:spPr bwMode="auto">
          <a:xfrm>
            <a:off x="611560" y="4149080"/>
            <a:ext cx="8050088" cy="99646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None/>
              <a:defRPr/>
            </a:pPr>
            <a:r>
              <a:rPr lang="de-DE" sz="1800" dirty="0" smtClean="0">
                <a:latin typeface="+mj-lt"/>
                <a:cs typeface="Times New Roman" charset="0"/>
              </a:rPr>
              <a:t>Ist es besonders an </a:t>
            </a:r>
            <a:r>
              <a:rPr lang="de-DE" sz="1800" b="1" dirty="0" smtClean="0">
                <a:latin typeface="+mj-lt"/>
                <a:cs typeface="Times New Roman" charset="0"/>
              </a:rPr>
              <a:t>Technik</a:t>
            </a:r>
            <a:r>
              <a:rPr lang="de-DE" sz="1800" dirty="0" smtClean="0">
                <a:latin typeface="+mj-lt"/>
                <a:cs typeface="Times New Roman" charset="0"/>
              </a:rPr>
              <a:t> und </a:t>
            </a:r>
            <a:r>
              <a:rPr lang="de-DE" sz="1800" b="1" dirty="0" smtClean="0">
                <a:latin typeface="+mj-lt"/>
                <a:cs typeface="Times New Roman" charset="0"/>
              </a:rPr>
              <a:t>Wirtschaftslehre</a:t>
            </a:r>
            <a:r>
              <a:rPr lang="de-DE" sz="1800" dirty="0" smtClean="0">
                <a:latin typeface="+mj-lt"/>
                <a:cs typeface="Times New Roman" charset="0"/>
              </a:rPr>
              <a:t>  oder am Bereich </a:t>
            </a:r>
          </a:p>
          <a:p>
            <a:pPr eaLnBrk="1" hangingPunct="1">
              <a:buNone/>
              <a:defRPr/>
            </a:pPr>
            <a:r>
              <a:rPr lang="de-DE" sz="1800" b="1" dirty="0" smtClean="0">
                <a:cs typeface="Times New Roman" charset="0"/>
              </a:rPr>
              <a:t>Hauswirtschaft </a:t>
            </a:r>
            <a:r>
              <a:rPr lang="de-DE" sz="1800" dirty="0" smtClean="0">
                <a:latin typeface="+mj-lt"/>
                <a:cs typeface="Times New Roman" charset="0"/>
              </a:rPr>
              <a:t>interessiert?  Dann könnte Ihr Kind sich für den Bereich </a:t>
            </a:r>
          </a:p>
          <a:p>
            <a:pPr eaLnBrk="1" hangingPunct="1">
              <a:buNone/>
              <a:defRPr/>
            </a:pPr>
            <a:r>
              <a:rPr lang="de-DE" sz="1800" b="1" dirty="0" smtClean="0">
                <a:latin typeface="+mj-lt"/>
                <a:cs typeface="Times New Roman" charset="0"/>
              </a:rPr>
              <a:t>Arbeitslehre</a:t>
            </a:r>
            <a:r>
              <a:rPr lang="de-DE" sz="1800" dirty="0" smtClean="0">
                <a:latin typeface="+mj-lt"/>
                <a:cs typeface="Times New Roman" charset="0"/>
              </a:rPr>
              <a:t> entscheiden.</a:t>
            </a:r>
          </a:p>
          <a:p>
            <a:pPr marL="0" indent="0">
              <a:buFont typeface="Wingdings" charset="0"/>
              <a:buNone/>
            </a:pPr>
            <a:endParaRPr lang="de-DE" sz="1600" kern="0" dirty="0"/>
          </a:p>
        </p:txBody>
      </p:sp>
      <p:sp>
        <p:nvSpPr>
          <p:cNvPr id="7" name="Inhaltsplatzhalter 3"/>
          <p:cNvSpPr txBox="1">
            <a:spLocks/>
          </p:cNvSpPr>
          <p:nvPr/>
        </p:nvSpPr>
        <p:spPr bwMode="auto">
          <a:xfrm>
            <a:off x="611560" y="5373216"/>
            <a:ext cx="8050088" cy="10081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charset="0"/>
              <a:buChar char="l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0" algn="just" eaLnBrk="1" hangingPunct="1">
              <a:buClr>
                <a:srgbClr val="003366"/>
              </a:buClr>
              <a:buNone/>
              <a:defRPr/>
            </a:pPr>
            <a:r>
              <a:rPr lang="de-DE" sz="1800" kern="0" dirty="0" smtClean="0">
                <a:cs typeface="Times New Roman" charset="0"/>
              </a:rPr>
              <a:t>Ist Ihr Kind kreativ und hat Spaß daran, Projekte </a:t>
            </a:r>
            <a:r>
              <a:rPr lang="de-DE" sz="1800" kern="0" dirty="0">
                <a:cs typeface="Times New Roman" charset="0"/>
              </a:rPr>
              <a:t>mithilfe der bildenden </a:t>
            </a:r>
            <a:endParaRPr lang="de-DE" sz="1800" kern="0" dirty="0" smtClean="0">
              <a:cs typeface="Times New Roman" charset="0"/>
            </a:endParaRPr>
          </a:p>
          <a:p>
            <a:pPr lvl="0" algn="just" eaLnBrk="1" hangingPunct="1">
              <a:buClr>
                <a:srgbClr val="003366"/>
              </a:buClr>
              <a:buNone/>
              <a:defRPr/>
            </a:pPr>
            <a:r>
              <a:rPr lang="de-DE" sz="1800" kern="0" dirty="0" smtClean="0">
                <a:cs typeface="Times New Roman" charset="0"/>
              </a:rPr>
              <a:t>Kunst</a:t>
            </a:r>
            <a:r>
              <a:rPr lang="de-DE" sz="1800" kern="0" dirty="0">
                <a:cs typeface="Times New Roman" charset="0"/>
              </a:rPr>
              <a:t>, </a:t>
            </a:r>
            <a:r>
              <a:rPr lang="de-DE" sz="1800" kern="0" dirty="0" smtClean="0">
                <a:cs typeface="Times New Roman" charset="0"/>
              </a:rPr>
              <a:t>des </a:t>
            </a:r>
            <a:r>
              <a:rPr lang="de-DE" sz="1800" kern="0" dirty="0">
                <a:cs typeface="Times New Roman" charset="0"/>
              </a:rPr>
              <a:t>Theaters, der Musik und des Tanzes </a:t>
            </a:r>
            <a:r>
              <a:rPr lang="de-DE" sz="1800" kern="0" dirty="0" smtClean="0">
                <a:cs typeface="Times New Roman" charset="0"/>
              </a:rPr>
              <a:t>umzusetzen</a:t>
            </a:r>
            <a:r>
              <a:rPr lang="de-DE" sz="1800" kern="0" dirty="0">
                <a:cs typeface="Times New Roman" charset="0"/>
              </a:rPr>
              <a:t>? Dann </a:t>
            </a:r>
            <a:r>
              <a:rPr lang="de-DE" sz="1800" kern="0" dirty="0" smtClean="0">
                <a:cs typeface="Times New Roman" charset="0"/>
              </a:rPr>
              <a:t>könnte das</a:t>
            </a:r>
          </a:p>
          <a:p>
            <a:pPr lvl="0" algn="just" eaLnBrk="1" hangingPunct="1">
              <a:buClr>
                <a:srgbClr val="003366"/>
              </a:buClr>
              <a:buNone/>
              <a:defRPr/>
            </a:pPr>
            <a:r>
              <a:rPr lang="de-DE" sz="1800" kern="0" dirty="0" smtClean="0">
                <a:cs typeface="Times New Roman" charset="0"/>
              </a:rPr>
              <a:t>Fach </a:t>
            </a:r>
            <a:r>
              <a:rPr lang="de-DE" sz="1800" b="1" kern="0" dirty="0" smtClean="0">
                <a:cs typeface="Times New Roman" charset="0"/>
              </a:rPr>
              <a:t>Darstellen </a:t>
            </a:r>
            <a:r>
              <a:rPr lang="de-DE" sz="1800" b="1" kern="0" dirty="0">
                <a:cs typeface="Times New Roman" charset="0"/>
              </a:rPr>
              <a:t>und </a:t>
            </a:r>
            <a:r>
              <a:rPr lang="de-DE" sz="1800" b="1" kern="0" dirty="0" smtClean="0">
                <a:cs typeface="Times New Roman" charset="0"/>
              </a:rPr>
              <a:t>Gestalten</a:t>
            </a:r>
            <a:r>
              <a:rPr lang="de-DE" sz="1800" kern="0" dirty="0" smtClean="0">
                <a:cs typeface="Times New Roman" charset="0"/>
              </a:rPr>
              <a:t> interessant sein.</a:t>
            </a:r>
            <a:endParaRPr lang="de-DE" sz="1800" kern="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1907704" y="3717032"/>
            <a:ext cx="5637010" cy="882119"/>
          </a:xfrm>
        </p:spPr>
        <p:txBody>
          <a:bodyPr>
            <a:normAutofit/>
          </a:bodyPr>
          <a:lstStyle/>
          <a:p>
            <a:pPr algn="ctr"/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Herzlichen Dank!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175351" cy="1793167"/>
          </a:xfrm>
        </p:spPr>
        <p:txBody>
          <a:bodyPr/>
          <a:lstStyle/>
          <a:p>
            <a:r>
              <a:rPr lang="de-DE" dirty="0" smtClean="0"/>
              <a:t>Haben Sie Fragen?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405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341</Words>
  <Application>Microsoft Office PowerPoint</Application>
  <PresentationFormat>Bildschirmpräsentation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Slipstream</vt:lpstr>
      <vt:lpstr>PowerPoint-Präsentation</vt:lpstr>
      <vt:lpstr>Fremdsprachenwahl  zum Jhg. 6</vt:lpstr>
      <vt:lpstr>Empfehlung zur Fremdsprachenwahl </vt:lpstr>
      <vt:lpstr>Sprachenfolge und Berechtigungen</vt:lpstr>
      <vt:lpstr>Hinweise zur Sprachenfolge und Berechtigungen</vt:lpstr>
      <vt:lpstr>Termine für die Fremdsprachenwahl in 2020</vt:lpstr>
      <vt:lpstr>Gesamtes WP-Angebot ab Jahrgang 7</vt:lpstr>
      <vt:lpstr>Haben Sie Fragen?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zur Informationsveranstaltung zur Fremdsprachenwahl und zum  WPI-Bereich.</dc:title>
  <dc:creator>al1</dc:creator>
  <cp:lastModifiedBy>AL1</cp:lastModifiedBy>
  <cp:revision>31</cp:revision>
  <cp:lastPrinted>1601-01-01T00:00:00Z</cp:lastPrinted>
  <dcterms:created xsi:type="dcterms:W3CDTF">2012-03-12T14:28:00Z</dcterms:created>
  <dcterms:modified xsi:type="dcterms:W3CDTF">2020-03-10T10:37:27Z</dcterms:modified>
</cp:coreProperties>
</file>