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443" r:id="rId3"/>
    <p:sldId id="504" r:id="rId4"/>
    <p:sldId id="503" r:id="rId5"/>
    <p:sldId id="425" r:id="rId6"/>
    <p:sldId id="437" r:id="rId7"/>
    <p:sldId id="399" r:id="rId8"/>
    <p:sldId id="430" r:id="rId9"/>
    <p:sldId id="376" r:id="rId10"/>
    <p:sldId id="441" r:id="rId11"/>
    <p:sldId id="361" r:id="rId12"/>
    <p:sldId id="414" r:id="rId13"/>
    <p:sldId id="447" r:id="rId14"/>
    <p:sldId id="451" r:id="rId15"/>
    <p:sldId id="485" r:id="rId16"/>
    <p:sldId id="484" r:id="rId17"/>
    <p:sldId id="483" r:id="rId18"/>
    <p:sldId id="501" r:id="rId19"/>
    <p:sldId id="482" r:id="rId20"/>
    <p:sldId id="480" r:id="rId21"/>
  </p:sldIdLst>
  <p:sldSz cx="9144000" cy="6858000" type="screen4x3"/>
  <p:notesSz cx="7104063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b="1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6DC4"/>
    <a:srgbClr val="FF4F4F"/>
    <a:srgbClr val="3399FF"/>
    <a:srgbClr val="54D454"/>
    <a:srgbClr val="FFFF00"/>
    <a:srgbClr val="33CC33"/>
    <a:srgbClr val="6600FF"/>
    <a:srgbClr val="3333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5" autoAdjust="0"/>
    <p:restoredTop sz="97054" autoAdjust="0"/>
  </p:normalViewPr>
  <p:slideViewPr>
    <p:cSldViewPr>
      <p:cViewPr varScale="1">
        <p:scale>
          <a:sx n="83" d="100"/>
          <a:sy n="83" d="100"/>
        </p:scale>
        <p:origin x="912" y="8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50" d="100"/>
          <a:sy n="50" d="100"/>
        </p:scale>
        <p:origin x="-4608" y="-1392"/>
      </p:cViewPr>
      <p:guideLst>
        <p:guide orient="horz" pos="3223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65123" y="9810947"/>
            <a:ext cx="565866" cy="3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967" tIns="46650" rIns="94967" bIns="46650" anchor="ctr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0438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9863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9288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64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36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908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80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182192C2-9DAB-4914-BC17-32382F23D357}" type="slidenum">
              <a:rPr lang="de-DE" altLang="de-DE" sz="1500" b="0">
                <a:latin typeface="Arial" charset="0"/>
              </a:rPr>
              <a:pPr algn="r"/>
              <a:t>‹Nr.›</a:t>
            </a:fld>
            <a:endParaRPr lang="de-DE" altLang="de-DE" sz="15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86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85" y="4865689"/>
            <a:ext cx="5210493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67" tIns="46650" rIns="94967" bIns="46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893763"/>
            <a:ext cx="4783137" cy="35861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6465123" y="9810947"/>
            <a:ext cx="565866" cy="3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4967" tIns="46650" rIns="94967" bIns="46650" anchor="ctr">
            <a:spAutoFit/>
          </a:bodyPr>
          <a:lstStyle>
            <a:lvl1pPr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60438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9863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9288" defTabSz="9604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64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336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908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8088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5D065E38-4EF6-47B2-A32D-CA5D3AF9F8D6}" type="slidenum">
              <a:rPr lang="de-DE" altLang="de-DE" sz="1500" b="0">
                <a:latin typeface="Arial" charset="0"/>
              </a:rPr>
              <a:pPr algn="r"/>
              <a:t>‹Nr.›</a:t>
            </a:fld>
            <a:endParaRPr lang="de-DE" altLang="de-DE" sz="15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534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597843"/>
      </p:ext>
    </p:extLst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503979"/>
      </p:ext>
    </p:extLst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96050" y="914400"/>
            <a:ext cx="1962150" cy="5105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914400"/>
            <a:ext cx="5734050" cy="5105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709662"/>
      </p:ext>
    </p:extLst>
  </p:cSld>
  <p:clrMapOvr>
    <a:masterClrMapping/>
  </p:clrMapOvr>
  <p:transition spd="med"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848600" cy="5334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905000"/>
            <a:ext cx="7848600" cy="41148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017794"/>
      </p:ext>
    </p:extLst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970740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32901353"/>
      </p:ext>
    </p:extLst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0100" y="19050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163908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074443"/>
      </p:ext>
    </p:extLst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6065763"/>
      </p:ext>
    </p:extLst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454641"/>
      </p:ext>
    </p:extLst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60327189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2507165"/>
      </p:ext>
    </p:extLst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8156575" y="6510338"/>
            <a:ext cx="8778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0">
                <a:solidFill>
                  <a:srgbClr val="6600FF"/>
                </a:solidFill>
                <a:latin typeface="Arial" charset="0"/>
              </a:rPr>
              <a:t>Seite:</a:t>
            </a:r>
            <a:fld id="{1FD3F636-3B08-4915-BB9B-3D86CD7EA85C}" type="slidenum">
              <a:rPr lang="de-DE" altLang="de-DE" sz="1200" b="0">
                <a:solidFill>
                  <a:srgbClr val="6600FF"/>
                </a:solidFill>
                <a:latin typeface="Arial" charset="0"/>
              </a:rPr>
              <a:pPr/>
              <a:t>‹Nr.›</a:t>
            </a:fld>
            <a:endParaRPr lang="de-DE" altLang="de-DE" sz="1200" b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524000"/>
            <a:ext cx="9132888" cy="152400"/>
            <a:chOff x="0" y="900"/>
            <a:chExt cx="5753" cy="96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3" cy="47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3" cy="24"/>
            </a:xfrm>
            <a:prstGeom prst="rect">
              <a:avLst/>
            </a:prstGeom>
            <a:solidFill>
              <a:srgbClr val="66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14400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/>
            </a:r>
            <a:br>
              <a:rPr lang="de-DE" altLang="de-DE" smtClean="0"/>
            </a:br>
            <a:endParaRPr lang="de-DE" altLang="de-DE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516938" y="6486525"/>
            <a:ext cx="5349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D65735AF-F661-4C9A-8772-8855D476BF5E}" type="slidenum">
              <a:rPr lang="de-DE" altLang="de-DE" sz="1400" b="0">
                <a:solidFill>
                  <a:schemeClr val="tx1"/>
                </a:solidFill>
                <a:latin typeface="Arial" charset="0"/>
              </a:rPr>
              <a:pPr algn="r"/>
              <a:t>‹Nr.›</a:t>
            </a:fld>
            <a:endParaRPr lang="de-DE" altLang="de-DE" sz="1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0" y="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altLang="de-DE" sz="1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7772400" y="0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0" y="3810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49" name="Picture 25" descr="D:\EGG Sek II\Logos\Logo-EGG.bm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143000" cy="101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WordArt 26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64770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de-D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Ev. Gesamtschule Gelsenkirchen-Bismarck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33CC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l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bg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l"/>
        <a:defRPr sz="2000">
          <a:solidFill>
            <a:schemeClr val="bg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N:\Fotos\Fotos für Aushang\26c-Schüler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00" y="3302494"/>
            <a:ext cx="1821923" cy="12066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457200" y="3886200"/>
            <a:ext cx="251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4267200" y="49530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55" name="Rectangle 35"/>
          <p:cNvSpPr>
            <a:spLocks noGrp="1" noChangeArrowheads="1"/>
          </p:cNvSpPr>
          <p:nvPr>
            <p:ph type="ctrTitle"/>
          </p:nvPr>
        </p:nvSpPr>
        <p:spPr>
          <a:xfrm>
            <a:off x="1066800" y="990600"/>
            <a:ext cx="7772400" cy="533400"/>
          </a:xfrm>
        </p:spPr>
        <p:txBody>
          <a:bodyPr/>
          <a:lstStyle/>
          <a:p>
            <a:r>
              <a:rPr lang="de-DE" altLang="de-DE" sz="2800" b="1" dirty="0"/>
              <a:t>Die </a:t>
            </a:r>
            <a:r>
              <a:rPr lang="de-DE" altLang="de-DE" sz="2800" b="1" dirty="0" smtClean="0"/>
              <a:t>Gymnasiale Oberstufe an der EGG</a:t>
            </a:r>
            <a:endParaRPr lang="de-DE" altLang="de-DE" sz="2800" b="1" dirty="0"/>
          </a:p>
        </p:txBody>
      </p:sp>
      <p:pic>
        <p:nvPicPr>
          <p:cNvPr id="12" name="Grafik 11" descr="N:\Fotos\Fotos für Aushang\23a-Cho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" y="4786313"/>
            <a:ext cx="3876040" cy="2044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Grafik 14" descr="N:\Fotos\Fotos für Aushang\26b-Schüler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92" y="1700808"/>
            <a:ext cx="2648272" cy="164233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" name="Grafik 15" descr="N:\Fotos\Fotos für Aushang\Kunst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7796">
            <a:off x="6342107" y="1792516"/>
            <a:ext cx="2500280" cy="15752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Grafik 9" descr="N:\Fotos\Fotos für Aushang\05-Oase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87" y="3408809"/>
            <a:ext cx="2785745" cy="20891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Grafik 10" descr="N:\Fotos\Fotos für Aushang\45-Oberstufengebäude (2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8912">
            <a:off x="238535" y="3223404"/>
            <a:ext cx="2397125" cy="17976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Grafik 12" descr="N:\Fotos\Fotos für Aushang\14-Bibliothek (4) Arbeitsgruppe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094">
            <a:off x="5924263" y="4482452"/>
            <a:ext cx="2901114" cy="21070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 rot="19954052">
            <a:off x="796161" y="2883708"/>
            <a:ext cx="5854655" cy="97995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>
              <a:buNone/>
            </a:pPr>
            <a:r>
              <a:rPr lang="de-DE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Das ABI an der EGG</a:t>
            </a:r>
            <a:endParaRPr lang="de-DE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 advTm="10848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44" name="AutoShape 16"/>
          <p:cNvSpPr>
            <a:spLocks noChangeArrowheads="1"/>
          </p:cNvSpPr>
          <p:nvPr/>
        </p:nvSpPr>
        <p:spPr bwMode="auto">
          <a:xfrm>
            <a:off x="3624852" y="3104676"/>
            <a:ext cx="4114800" cy="914400"/>
          </a:xfrm>
          <a:prstGeom prst="cloudCallout">
            <a:avLst>
              <a:gd name="adj1" fmla="val -84144"/>
              <a:gd name="adj2" fmla="val -75347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36" name="AutoShape 8"/>
          <p:cNvSpPr>
            <a:spLocks noChangeArrowheads="1"/>
          </p:cNvSpPr>
          <p:nvPr/>
        </p:nvSpPr>
        <p:spPr bwMode="auto">
          <a:xfrm>
            <a:off x="3701052" y="2114076"/>
            <a:ext cx="4114800" cy="990600"/>
          </a:xfrm>
          <a:prstGeom prst="cloudCallout">
            <a:avLst>
              <a:gd name="adj1" fmla="val -85764"/>
              <a:gd name="adj2" fmla="val 13782"/>
            </a:avLst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31" name="AutoShape 3"/>
          <p:cNvSpPr>
            <a:spLocks noChangeArrowheads="1"/>
          </p:cNvSpPr>
          <p:nvPr/>
        </p:nvSpPr>
        <p:spPr bwMode="auto">
          <a:xfrm>
            <a:off x="348252" y="4814451"/>
            <a:ext cx="3810000" cy="609600"/>
          </a:xfrm>
          <a:prstGeom prst="roundRect">
            <a:avLst>
              <a:gd name="adj" fmla="val 16667"/>
            </a:avLst>
          </a:prstGeom>
          <a:solidFill>
            <a:srgbClr val="9966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LK-Bänder an der EGG*:</a:t>
            </a:r>
          </a:p>
        </p:txBody>
      </p:sp>
      <p:sp>
        <p:nvSpPr>
          <p:cNvPr id="406530" name="AutoShape 2"/>
          <p:cNvSpPr>
            <a:spLocks noChangeArrowheads="1"/>
          </p:cNvSpPr>
          <p:nvPr/>
        </p:nvSpPr>
        <p:spPr bwMode="auto">
          <a:xfrm>
            <a:off x="348252" y="2266476"/>
            <a:ext cx="2590800" cy="1524000"/>
          </a:xfrm>
          <a:prstGeom prst="can">
            <a:avLst>
              <a:gd name="adj" fmla="val 30634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b="0" dirty="0">
                <a:solidFill>
                  <a:schemeClr val="tx1"/>
                </a:solidFill>
                <a:latin typeface="Arial" charset="0"/>
              </a:rPr>
              <a:t>2 LK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848600" cy="685800"/>
          </a:xfrm>
        </p:spPr>
        <p:txBody>
          <a:bodyPr/>
          <a:lstStyle/>
          <a:p>
            <a:r>
              <a:rPr lang="de-DE" altLang="de-DE" sz="2800" b="1" dirty="0"/>
              <a:t>Wahlen zur </a:t>
            </a:r>
            <a:r>
              <a:rPr lang="de-DE" altLang="de-DE" sz="2800" b="1" dirty="0" smtClean="0"/>
              <a:t>Q1: </a:t>
            </a:r>
            <a:r>
              <a:rPr lang="de-DE" altLang="de-DE" sz="2800" b="1" dirty="0"/>
              <a:t>Besonderheiten</a:t>
            </a: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4267988" y="5194506"/>
            <a:ext cx="2590800" cy="646331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LK-Band 2: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D, E, KU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,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BI, PA</a:t>
            </a:r>
            <a:endParaRPr lang="de-DE" altLang="de-DE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37" name="Text Box 9"/>
          <p:cNvSpPr txBox="1">
            <a:spLocks noChangeArrowheads="1"/>
          </p:cNvSpPr>
          <p:nvPr/>
        </p:nvSpPr>
        <p:spPr bwMode="auto">
          <a:xfrm>
            <a:off x="3929652" y="2234726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1. LK kann nur sein:</a:t>
            </a:r>
            <a:br>
              <a:rPr lang="de-DE" altLang="de-DE" sz="20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D, M, Sek1-FS, NW </a:t>
            </a:r>
          </a:p>
        </p:txBody>
      </p:sp>
      <p:sp>
        <p:nvSpPr>
          <p:cNvPr id="406541" name="Text Box 13"/>
          <p:cNvSpPr txBox="1">
            <a:spLocks noChangeArrowheads="1"/>
          </p:cNvSpPr>
          <p:nvPr/>
        </p:nvSpPr>
        <p:spPr bwMode="auto">
          <a:xfrm>
            <a:off x="4267988" y="4481313"/>
            <a:ext cx="2590800" cy="646331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LK-Band 1: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D, E, M,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GE, PA</a:t>
            </a:r>
            <a:endParaRPr lang="de-DE" altLang="de-DE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42" name="Text Box 14"/>
          <p:cNvSpPr txBox="1">
            <a:spLocks noChangeArrowheads="1"/>
          </p:cNvSpPr>
          <p:nvPr/>
        </p:nvSpPr>
        <p:spPr bwMode="auto">
          <a:xfrm>
            <a:off x="4138101" y="5907699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200" dirty="0">
                <a:solidFill>
                  <a:schemeClr val="bg1"/>
                </a:solidFill>
                <a:latin typeface="Arial" charset="0"/>
              </a:rPr>
              <a:t>* je ein Fach aus jedem Band muss / kann nur gewählt werden;</a:t>
            </a:r>
            <a:br>
              <a:rPr lang="de-DE" altLang="de-DE" sz="12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200" dirty="0" smtClean="0">
                <a:solidFill>
                  <a:schemeClr val="bg1"/>
                </a:solidFill>
                <a:latin typeface="Arial" charset="0"/>
              </a:rPr>
              <a:t>gleiche Fächer können nicht gewählt werden!</a:t>
            </a:r>
            <a:endParaRPr lang="de-DE" altLang="de-DE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6543" name="Text Box 15"/>
          <p:cNvSpPr txBox="1">
            <a:spLocks noChangeArrowheads="1"/>
          </p:cNvSpPr>
          <p:nvPr/>
        </p:nvSpPr>
        <p:spPr bwMode="auto">
          <a:xfrm>
            <a:off x="3396252" y="3165001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neu einsetzende FS </a:t>
            </a:r>
            <a:br>
              <a:rPr lang="de-DE" altLang="de-DE" sz="20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kann nicht LK sein</a:t>
            </a:r>
          </a:p>
        </p:txBody>
      </p:sp>
    </p:spTree>
  </p:cSld>
  <p:clrMapOvr>
    <a:masterClrMapping/>
  </p:clrMapOvr>
  <p:transition spd="med" advTm="2324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6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6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6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6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6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44" grpId="0" animBg="1" autoUpdateAnimBg="0"/>
      <p:bldP spid="406536" grpId="0" animBg="1" autoUpdateAnimBg="0"/>
      <p:bldP spid="406531" grpId="0" animBg="1" autoUpdateAnimBg="0"/>
      <p:bldP spid="406535" grpId="0" animBg="1" autoUpdateAnimBg="0"/>
      <p:bldP spid="406537" grpId="0" autoUpdateAnimBg="0"/>
      <p:bldP spid="406541" grpId="0" animBg="1" autoUpdateAnimBg="0"/>
      <p:bldP spid="406542" grpId="0" autoUpdateAnimBg="0"/>
      <p:bldP spid="4065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>
            <a:off x="3733800" y="5791200"/>
            <a:ext cx="1828800" cy="914400"/>
          </a:xfrm>
          <a:prstGeom prst="foldedCorner">
            <a:avLst>
              <a:gd name="adj" fmla="val 34634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S2-Sprache</a:t>
            </a:r>
            <a:endParaRPr lang="de-DE" altLang="de-DE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848600" cy="685800"/>
          </a:xfrm>
        </p:spPr>
        <p:txBody>
          <a:bodyPr/>
          <a:lstStyle/>
          <a:p>
            <a:r>
              <a:rPr lang="de-DE" altLang="de-DE" sz="2800" b="1" dirty="0"/>
              <a:t>Schriftlichkeit: Q1 </a:t>
            </a:r>
            <a:r>
              <a:rPr lang="de-DE" altLang="de-DE" sz="2800" b="1" dirty="0" smtClean="0"/>
              <a:t>- Q2, 1. Halbjahr </a:t>
            </a:r>
            <a:endParaRPr lang="de-DE" altLang="de-DE" sz="2800" b="1" dirty="0"/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auto">
          <a:xfrm>
            <a:off x="1371600" y="2362200"/>
            <a:ext cx="1828800" cy="914400"/>
          </a:xfrm>
          <a:prstGeom prst="foldedCorner">
            <a:avLst>
              <a:gd name="adj" fmla="val 35329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LK2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auto">
          <a:xfrm>
            <a:off x="914400" y="17526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LK1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1255" name="AutoShape 7"/>
          <p:cNvSpPr>
            <a:spLocks noChangeArrowheads="1"/>
          </p:cNvSpPr>
          <p:nvPr/>
        </p:nvSpPr>
        <p:spPr bwMode="auto">
          <a:xfrm>
            <a:off x="3810000" y="2514600"/>
            <a:ext cx="1828800" cy="914400"/>
          </a:xfrm>
          <a:prstGeom prst="foldedCorner">
            <a:avLst>
              <a:gd name="adj" fmla="val 37935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potenzielles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4. Abifach</a:t>
            </a:r>
          </a:p>
        </p:txBody>
      </p:sp>
      <p:sp>
        <p:nvSpPr>
          <p:cNvPr id="181254" name="AutoShape 6"/>
          <p:cNvSpPr>
            <a:spLocks noChangeArrowheads="1"/>
          </p:cNvSpPr>
          <p:nvPr/>
        </p:nvSpPr>
        <p:spPr bwMode="auto">
          <a:xfrm>
            <a:off x="3429000" y="1752600"/>
            <a:ext cx="1828800" cy="914400"/>
          </a:xfrm>
          <a:prstGeom prst="foldedCorner">
            <a:avLst>
              <a:gd name="adj" fmla="val 34028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potenzielles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3. Abifach</a:t>
            </a:r>
          </a:p>
        </p:txBody>
      </p:sp>
      <p:sp>
        <p:nvSpPr>
          <p:cNvPr id="181256" name="AutoShape 8"/>
          <p:cNvSpPr>
            <a:spLocks noChangeArrowheads="1"/>
          </p:cNvSpPr>
          <p:nvPr/>
        </p:nvSpPr>
        <p:spPr bwMode="auto">
          <a:xfrm>
            <a:off x="3733800" y="5029200"/>
            <a:ext cx="1828800" cy="914400"/>
          </a:xfrm>
          <a:prstGeom prst="foldedCorner">
            <a:avLst>
              <a:gd name="adj" fmla="val 34634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 u="sng">
                <a:solidFill>
                  <a:schemeClr val="tx1"/>
                </a:solidFill>
                <a:latin typeface="Arial" charset="0"/>
              </a:rPr>
              <a:t>Eine</a:t>
            </a:r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 FS</a:t>
            </a:r>
            <a:endParaRPr lang="de-DE" altLang="de-DE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1257" name="AutoShape 9"/>
          <p:cNvSpPr>
            <a:spLocks noChangeArrowheads="1"/>
          </p:cNvSpPr>
          <p:nvPr/>
        </p:nvSpPr>
        <p:spPr bwMode="auto">
          <a:xfrm>
            <a:off x="2286000" y="43434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D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1258" name="AutoShape 10"/>
          <p:cNvSpPr>
            <a:spLocks noChangeArrowheads="1"/>
          </p:cNvSpPr>
          <p:nvPr/>
        </p:nvSpPr>
        <p:spPr bwMode="auto">
          <a:xfrm>
            <a:off x="1066800" y="39624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6600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M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>
            <a:off x="0" y="3581400"/>
            <a:ext cx="5715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 rot="-5400000">
            <a:off x="-102393" y="2153444"/>
            <a:ext cx="124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bg1"/>
                </a:solidFill>
                <a:latin typeface="Arial" charset="0"/>
              </a:rPr>
              <a:t>Kurse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 rot="-5400000">
            <a:off x="-173037" y="4641850"/>
            <a:ext cx="1446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bg1"/>
                </a:solidFill>
                <a:latin typeface="Arial" charset="0"/>
              </a:rPr>
              <a:t>Fächer</a:t>
            </a:r>
          </a:p>
        </p:txBody>
      </p:sp>
      <p:sp>
        <p:nvSpPr>
          <p:cNvPr id="181263" name="AutoShape 15"/>
          <p:cNvSpPr>
            <a:spLocks/>
          </p:cNvSpPr>
          <p:nvPr/>
        </p:nvSpPr>
        <p:spPr bwMode="auto">
          <a:xfrm>
            <a:off x="5867400" y="1676400"/>
            <a:ext cx="381000" cy="4724400"/>
          </a:xfrm>
          <a:prstGeom prst="rightBrace">
            <a:avLst>
              <a:gd name="adj1" fmla="val 103333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6324600" y="3810000"/>
            <a:ext cx="261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800" b="0">
                <a:solidFill>
                  <a:schemeClr val="bg1"/>
                </a:solidFill>
                <a:latin typeface="Arial" charset="0"/>
              </a:rPr>
              <a:t>2 Klausuren/Hj.</a:t>
            </a:r>
          </a:p>
        </p:txBody>
      </p:sp>
      <p:sp>
        <p:nvSpPr>
          <p:cNvPr id="181271" name="AutoShape 23"/>
          <p:cNvSpPr>
            <a:spLocks noChangeArrowheads="1"/>
          </p:cNvSpPr>
          <p:nvPr/>
        </p:nvSpPr>
        <p:spPr bwMode="auto">
          <a:xfrm>
            <a:off x="1600200" y="5486400"/>
            <a:ext cx="1828800" cy="914400"/>
          </a:xfrm>
          <a:prstGeom prst="foldedCorner">
            <a:avLst>
              <a:gd name="adj" fmla="val 37847"/>
            </a:avLst>
          </a:prstGeom>
          <a:gradFill rotWithShape="0">
            <a:gsLst>
              <a:gs pos="0">
                <a:srgbClr val="6600FF"/>
              </a:gs>
              <a:gs pos="100000">
                <a:srgbClr val="FF3300"/>
              </a:gs>
            </a:gsLst>
            <a:lin ang="0" scaled="1"/>
          </a:gra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800" b="0">
                <a:solidFill>
                  <a:schemeClr val="bg1"/>
                </a:solidFill>
                <a:latin typeface="Arial" charset="0"/>
              </a:rPr>
              <a:t>2.NW/2.FS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Tm="2427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8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8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animBg="1" autoUpdateAnimBg="0"/>
      <p:bldP spid="181253" grpId="0" animBg="1" autoUpdateAnimBg="0"/>
      <p:bldP spid="181252" grpId="0" animBg="1" autoUpdateAnimBg="0"/>
      <p:bldP spid="181255" grpId="0" animBg="1" autoUpdateAnimBg="0"/>
      <p:bldP spid="181254" grpId="0" animBg="1" autoUpdateAnimBg="0"/>
      <p:bldP spid="181256" grpId="0" animBg="1" autoUpdateAnimBg="0"/>
      <p:bldP spid="181257" grpId="0" animBg="1" autoUpdateAnimBg="0"/>
      <p:bldP spid="181258" grpId="0" animBg="1" autoUpdateAnimBg="0"/>
      <p:bldP spid="181263" grpId="0" animBg="1"/>
      <p:bldP spid="181264" grpId="0" autoUpdateAnimBg="0"/>
      <p:bldP spid="18127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65" name="AutoShape 21"/>
          <p:cNvSpPr>
            <a:spLocks/>
          </p:cNvSpPr>
          <p:nvPr/>
        </p:nvSpPr>
        <p:spPr bwMode="auto">
          <a:xfrm>
            <a:off x="2667000" y="3733800"/>
            <a:ext cx="228600" cy="1981200"/>
          </a:xfrm>
          <a:prstGeom prst="rightBrace">
            <a:avLst>
              <a:gd name="adj1" fmla="val 72222"/>
              <a:gd name="adj2" fmla="val 30769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6" name="Text Box 22"/>
          <p:cNvSpPr txBox="1">
            <a:spLocks noChangeArrowheads="1"/>
          </p:cNvSpPr>
          <p:nvPr/>
        </p:nvSpPr>
        <p:spPr bwMode="auto">
          <a:xfrm>
            <a:off x="2895600" y="4038600"/>
            <a:ext cx="175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Festlegung 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Beginn </a:t>
            </a:r>
            <a:r>
              <a:rPr lang="de-DE" altLang="de-DE" sz="2000" dirty="0" smtClean="0">
                <a:solidFill>
                  <a:schemeClr val="bg1"/>
                </a:solidFill>
                <a:latin typeface="Arial" charset="0"/>
              </a:rPr>
              <a:t>Q2</a:t>
            </a:r>
            <a:endParaRPr lang="de-DE" altLang="de-DE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848600" cy="609600"/>
          </a:xfrm>
        </p:spPr>
        <p:txBody>
          <a:bodyPr/>
          <a:lstStyle/>
          <a:p>
            <a:r>
              <a:rPr lang="de-DE" altLang="de-DE" sz="2800" b="1"/>
              <a:t>Abiturfächer</a:t>
            </a:r>
          </a:p>
        </p:txBody>
      </p:sp>
      <p:sp>
        <p:nvSpPr>
          <p:cNvPr id="364549" name="AutoShape 5"/>
          <p:cNvSpPr>
            <a:spLocks noChangeArrowheads="1"/>
          </p:cNvSpPr>
          <p:nvPr/>
        </p:nvSpPr>
        <p:spPr bwMode="auto">
          <a:xfrm>
            <a:off x="152400" y="17526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LK1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4558" name="AutoShape 14"/>
          <p:cNvSpPr>
            <a:spLocks/>
          </p:cNvSpPr>
          <p:nvPr/>
        </p:nvSpPr>
        <p:spPr bwMode="auto">
          <a:xfrm>
            <a:off x="2438400" y="1752600"/>
            <a:ext cx="304800" cy="2819400"/>
          </a:xfrm>
          <a:prstGeom prst="rightBrace">
            <a:avLst>
              <a:gd name="adj1" fmla="val 77083"/>
              <a:gd name="adj2" fmla="val 50000"/>
            </a:avLst>
          </a:prstGeom>
          <a:solidFill>
            <a:schemeClr val="tx1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4560" name="Text Box 16"/>
          <p:cNvSpPr txBox="1">
            <a:spLocks noChangeArrowheads="1"/>
          </p:cNvSpPr>
          <p:nvPr/>
        </p:nvSpPr>
        <p:spPr bwMode="auto">
          <a:xfrm>
            <a:off x="2743200" y="2759075"/>
            <a:ext cx="3810000" cy="8223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werden schriftlich</a:t>
            </a:r>
            <a:br>
              <a:rPr lang="de-DE" altLang="de-DE" sz="2400">
                <a:solidFill>
                  <a:srgbClr val="FF3300"/>
                </a:solidFill>
                <a:latin typeface="Arial" charset="0"/>
              </a:rPr>
            </a:b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geprüft</a:t>
            </a:r>
          </a:p>
        </p:txBody>
      </p:sp>
      <p:sp>
        <p:nvSpPr>
          <p:cNvPr id="364561" name="Text Box 17"/>
          <p:cNvSpPr txBox="1">
            <a:spLocks noChangeArrowheads="1"/>
          </p:cNvSpPr>
          <p:nvPr/>
        </p:nvSpPr>
        <p:spPr bwMode="auto">
          <a:xfrm>
            <a:off x="2819400" y="4800600"/>
            <a:ext cx="3276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wird mündlich</a:t>
            </a:r>
            <a:r>
              <a:rPr lang="de-DE" altLang="de-DE" sz="240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altLang="de-DE" sz="24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geprüft</a:t>
            </a:r>
            <a:endParaRPr lang="de-DE" altLang="de-DE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4562" name="AutoShape 18"/>
          <p:cNvSpPr>
            <a:spLocks/>
          </p:cNvSpPr>
          <p:nvPr/>
        </p:nvSpPr>
        <p:spPr bwMode="auto">
          <a:xfrm>
            <a:off x="2438400" y="4800600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4564" name="Text Box 20"/>
          <p:cNvSpPr txBox="1">
            <a:spLocks noChangeArrowheads="1"/>
          </p:cNvSpPr>
          <p:nvPr/>
        </p:nvSpPr>
        <p:spPr bwMode="auto">
          <a:xfrm>
            <a:off x="5562600" y="2171700"/>
            <a:ext cx="3581400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Die Abiturfächer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müssen alle 3 Aufgabenfelder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abdecken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(1. Aufgabenfeld nur D oder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 FS; Religion kann das 2.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 Aufgabenfeld abdecken)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2 Fächer aus D, M oder FS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müssen unter Abi-Fächern                    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  sein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müssen ab Q1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  Klausurfächer 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sein</a:t>
            </a:r>
            <a:endParaRPr lang="de-DE" altLang="de-DE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4551" name="AutoShape 7"/>
          <p:cNvSpPr>
            <a:spLocks noChangeArrowheads="1"/>
          </p:cNvSpPr>
          <p:nvPr/>
        </p:nvSpPr>
        <p:spPr bwMode="auto">
          <a:xfrm>
            <a:off x="228600" y="3810000"/>
            <a:ext cx="1828800" cy="914400"/>
          </a:xfrm>
          <a:prstGeom prst="foldedCorner">
            <a:avLst>
              <a:gd name="adj" fmla="val 34028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GK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3. Abifach</a:t>
            </a:r>
          </a:p>
        </p:txBody>
      </p:sp>
      <p:sp>
        <p:nvSpPr>
          <p:cNvPr id="364548" name="AutoShape 4"/>
          <p:cNvSpPr>
            <a:spLocks noChangeArrowheads="1"/>
          </p:cNvSpPr>
          <p:nvPr/>
        </p:nvSpPr>
        <p:spPr bwMode="auto">
          <a:xfrm>
            <a:off x="533400" y="2743200"/>
            <a:ext cx="1828800" cy="914400"/>
          </a:xfrm>
          <a:prstGeom prst="foldedCorner">
            <a:avLst>
              <a:gd name="adj" fmla="val 35329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FFFF0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LK2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64550" name="AutoShape 6"/>
          <p:cNvSpPr>
            <a:spLocks noChangeArrowheads="1"/>
          </p:cNvSpPr>
          <p:nvPr/>
        </p:nvSpPr>
        <p:spPr bwMode="auto">
          <a:xfrm>
            <a:off x="533400" y="4876800"/>
            <a:ext cx="1828800" cy="914400"/>
          </a:xfrm>
          <a:prstGeom prst="foldedCorner">
            <a:avLst>
              <a:gd name="adj" fmla="val 37935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Gk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4. Abifach</a:t>
            </a:r>
          </a:p>
        </p:txBody>
      </p:sp>
    </p:spTree>
  </p:cSld>
  <p:clrMapOvr>
    <a:masterClrMapping/>
  </p:clrMapOvr>
  <p:transition spd="med" advTm="2277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64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4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36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4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6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65" grpId="0" animBg="1"/>
      <p:bldP spid="364566" grpId="0" autoUpdateAnimBg="0"/>
      <p:bldP spid="364549" grpId="0" animBg="1" autoUpdateAnimBg="0"/>
      <p:bldP spid="364558" grpId="0" animBg="1" autoUpdateAnimBg="0"/>
      <p:bldP spid="364560" grpId="0" animBg="1" autoUpdateAnimBg="0"/>
      <p:bldP spid="364561" grpId="0" autoUpdateAnimBg="0"/>
      <p:bldP spid="364562" grpId="0" animBg="1"/>
      <p:bldP spid="364564" grpId="0" autoUpdateAnimBg="0"/>
      <p:bldP spid="364551" grpId="0" animBg="1" autoUpdateAnimBg="0"/>
      <p:bldP spid="364548" grpId="0" animBg="1" autoUpdateAnimBg="0"/>
      <p:bldP spid="36455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848600" cy="533400"/>
          </a:xfrm>
        </p:spPr>
        <p:txBody>
          <a:bodyPr/>
          <a:lstStyle/>
          <a:p>
            <a:r>
              <a:rPr lang="de-DE" altLang="de-DE" sz="2800" b="1"/>
              <a:t>Konsequenzen für die Wahl der Abiturfächer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>
                <a:solidFill>
                  <a:srgbClr val="FF3300"/>
                </a:solidFill>
                <a:latin typeface="Arial" charset="0"/>
              </a:rPr>
              <a:t>Konsequenzen der Bedingungen (2 Fächer aus D, M, FS) für die Wahl der Abiturfächer: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534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 Folgende Abiturfachkombinationen sind – unabhängig von der Wahl als LK oder GK – ausgeschlossen: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418823" name="Text Box 7"/>
          <p:cNvSpPr txBox="1">
            <a:spLocks noChangeArrowheads="1"/>
          </p:cNvSpPr>
          <p:nvPr/>
        </p:nvSpPr>
        <p:spPr bwMode="auto">
          <a:xfrm>
            <a:off x="533400" y="316865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DE" altLang="de-DE" sz="18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  z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wei Naturwissenschaften (bzw. NW + nat.-tec. Fach)</a:t>
            </a:r>
          </a:p>
        </p:txBody>
      </p:sp>
      <p:sp>
        <p:nvSpPr>
          <p:cNvPr id="418824" name="Text Box 8"/>
          <p:cNvSpPr txBox="1">
            <a:spLocks noChangeArrowheads="1"/>
          </p:cNvSpPr>
          <p:nvPr/>
        </p:nvSpPr>
        <p:spPr bwMode="auto">
          <a:xfrm>
            <a:off x="533400" y="35052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  Naturwissenschaft + Sport</a:t>
            </a:r>
          </a:p>
        </p:txBody>
      </p:sp>
      <p:sp>
        <p:nvSpPr>
          <p:cNvPr id="418825" name="Text Box 9"/>
          <p:cNvSpPr txBox="1">
            <a:spLocks noChangeArrowheads="1"/>
          </p:cNvSpPr>
          <p:nvPr/>
        </p:nvSpPr>
        <p:spPr bwMode="auto">
          <a:xfrm>
            <a:off x="533400" y="3824288"/>
            <a:ext cx="807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  Naturwissenschaft + Kunst/Musik</a:t>
            </a:r>
          </a:p>
        </p:txBody>
      </p:sp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228600" y="4281488"/>
            <a:ext cx="861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200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 Folgende Kombinationen bedingen Mathematik als Abiturfach:</a:t>
            </a:r>
            <a:endParaRPr lang="de-DE" altLang="de-DE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76200" y="4510088"/>
            <a:ext cx="807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die Wahl von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 Kunst oder Musik</a:t>
            </a:r>
            <a:r>
              <a:rPr lang="de-DE" altLang="de-DE" sz="2800" b="0">
                <a:solidFill>
                  <a:schemeClr val="bg1"/>
                </a:solidFill>
                <a:latin typeface="Arial" charset="0"/>
              </a:rPr>
              <a:t> </a:t>
            </a:r>
            <a:endParaRPr lang="de-DE" altLang="de-DE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8828" name="Text Box 12"/>
          <p:cNvSpPr txBox="1">
            <a:spLocks noChangeArrowheads="1"/>
          </p:cNvSpPr>
          <p:nvPr/>
        </p:nvSpPr>
        <p:spPr bwMode="auto">
          <a:xfrm>
            <a:off x="76200" y="4941168"/>
            <a:ext cx="807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 die Wahl von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 Sport 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533400" y="5272088"/>
            <a:ext cx="678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3300"/>
              </a:buClr>
              <a:buSzPct val="100000"/>
              <a:buFont typeface="Wingdings" pitchFamily="2" charset="2"/>
              <a:buChar char="Ø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die Wahl von 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zwei Fremdsprachen</a:t>
            </a:r>
          </a:p>
        </p:txBody>
      </p:sp>
      <p:sp>
        <p:nvSpPr>
          <p:cNvPr id="418830" name="Text Box 14"/>
          <p:cNvSpPr txBox="1">
            <a:spLocks noChangeArrowheads="1"/>
          </p:cNvSpPr>
          <p:nvPr/>
        </p:nvSpPr>
        <p:spPr bwMode="auto">
          <a:xfrm>
            <a:off x="533400" y="5603875"/>
            <a:ext cx="80772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die Wahl von 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zwei Gesellschaftswissenschaften</a:t>
            </a:r>
          </a:p>
        </p:txBody>
      </p:sp>
      <p:sp>
        <p:nvSpPr>
          <p:cNvPr id="418832" name="Text Box 16"/>
          <p:cNvSpPr txBox="1">
            <a:spLocks noChangeArrowheads="1"/>
          </p:cNvSpPr>
          <p:nvPr/>
        </p:nvSpPr>
        <p:spPr bwMode="auto">
          <a:xfrm>
            <a:off x="1524000" y="6019800"/>
            <a:ext cx="71628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rgbClr val="FF3300"/>
                </a:solidFill>
              </a:rPr>
              <a:t>Hinweis:An der EGG ist die Belegung von Sport als Abiturfach unabhängig von den Vorgaben nicht möglich!</a:t>
            </a:r>
          </a:p>
        </p:txBody>
      </p:sp>
    </p:spTree>
  </p:cSld>
  <p:clrMapOvr>
    <a:masterClrMapping/>
  </p:clrMapOvr>
  <p:transition spd="med" advTm="2719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1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autoUpdateAnimBg="0"/>
      <p:bldP spid="418822" grpId="0" autoUpdateAnimBg="0"/>
      <p:bldP spid="418823" grpId="0" autoUpdateAnimBg="0"/>
      <p:bldP spid="418824" grpId="0" autoUpdateAnimBg="0"/>
      <p:bldP spid="418825" grpId="0" autoUpdateAnimBg="0"/>
      <p:bldP spid="418826" grpId="0" autoUpdateAnimBg="0"/>
      <p:bldP spid="418827" grpId="0" autoUpdateAnimBg="0"/>
      <p:bldP spid="418828" grpId="0" autoUpdateAnimBg="0"/>
      <p:bldP spid="418829" grpId="0" autoUpdateAnimBg="0"/>
      <p:bldP spid="418830" grpId="0" autoUpdateAnimBg="0"/>
      <p:bldP spid="41883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14400"/>
            <a:ext cx="7848600" cy="533400"/>
          </a:xfrm>
        </p:spPr>
        <p:txBody>
          <a:bodyPr/>
          <a:lstStyle/>
          <a:p>
            <a:r>
              <a:rPr lang="de-DE" altLang="de-DE" sz="2000" b="1">
                <a:solidFill>
                  <a:srgbClr val="0000FF"/>
                </a:solidFill>
              </a:rPr>
              <a:t>Zulassung zum Abitur – Leistungsdefizite (weniger als 5 Punkte)</a:t>
            </a:r>
          </a:p>
        </p:txBody>
      </p:sp>
      <p:sp>
        <p:nvSpPr>
          <p:cNvPr id="422917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229600" cy="70167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000">
                <a:solidFill>
                  <a:schemeClr val="tx1"/>
                </a:solidFill>
                <a:latin typeface="Arial" charset="0"/>
              </a:rPr>
              <a:t>Mindestbelegung anrechenbare Kurse: 38 (= 8 LK + 30 GK)</a:t>
            </a:r>
            <a:br>
              <a:rPr lang="de-DE" altLang="de-DE" sz="2000">
                <a:solidFill>
                  <a:schemeClr val="tx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tx1"/>
                </a:solidFill>
                <a:latin typeface="Arial" charset="0"/>
              </a:rPr>
              <a:t>Einbringung in Gesamtqualifikation: 35 – 40 Kurse (LK + GK) </a:t>
            </a:r>
          </a:p>
        </p:txBody>
      </p:sp>
      <p:sp>
        <p:nvSpPr>
          <p:cNvPr id="422918" name="Text Box 6"/>
          <p:cNvSpPr txBox="1">
            <a:spLocks noChangeArrowheads="1"/>
          </p:cNvSpPr>
          <p:nvPr/>
        </p:nvSpPr>
        <p:spPr bwMode="auto">
          <a:xfrm>
            <a:off x="228600" y="28956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Bei Einbringung von:</a:t>
            </a:r>
          </a:p>
        </p:txBody>
      </p:sp>
      <p:sp>
        <p:nvSpPr>
          <p:cNvPr id="422919" name="Text Box 7"/>
          <p:cNvSpPr txBox="1">
            <a:spLocks noChangeArrowheads="1"/>
          </p:cNvSpPr>
          <p:nvPr/>
        </p:nvSpPr>
        <p:spPr bwMode="auto">
          <a:xfrm>
            <a:off x="-152400" y="3505200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35 - 37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Kursen:</a:t>
            </a:r>
            <a:endParaRPr lang="de-DE" altLang="de-DE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2920" name="Text Box 8"/>
          <p:cNvSpPr txBox="1">
            <a:spLocks noChangeArrowheads="1"/>
          </p:cNvSpPr>
          <p:nvPr/>
        </p:nvSpPr>
        <p:spPr bwMode="auto">
          <a:xfrm>
            <a:off x="2743200" y="3505200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7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Defizite, davon höchstens </a:t>
            </a: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Leistungskursdefizite</a:t>
            </a:r>
          </a:p>
        </p:txBody>
      </p:sp>
      <p:sp>
        <p:nvSpPr>
          <p:cNvPr id="422921" name="Text Box 9"/>
          <p:cNvSpPr txBox="1">
            <a:spLocks noChangeArrowheads="1"/>
          </p:cNvSpPr>
          <p:nvPr/>
        </p:nvSpPr>
        <p:spPr bwMode="auto">
          <a:xfrm>
            <a:off x="-152400" y="4098925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38 - 40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Kursen:</a:t>
            </a:r>
            <a:endParaRPr lang="de-DE" altLang="de-DE" sz="2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2590800" y="4098925"/>
            <a:ext cx="624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8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Defizite, davon höchstens </a:t>
            </a: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3</a:t>
            </a: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Leistungskursdefizite</a:t>
            </a:r>
          </a:p>
        </p:txBody>
      </p:sp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228600" y="4876800"/>
            <a:ext cx="868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Kein anzurechnender Kurs darf mit 0 Punkten abgeschlossen werden.</a:t>
            </a:r>
          </a:p>
        </p:txBody>
      </p:sp>
      <p:sp>
        <p:nvSpPr>
          <p:cNvPr id="422924" name="Text Box 12"/>
          <p:cNvSpPr txBox="1">
            <a:spLocks noChangeArrowheads="1"/>
          </p:cNvSpPr>
          <p:nvPr/>
        </p:nvSpPr>
        <p:spPr bwMode="auto">
          <a:xfrm>
            <a:off x="228600" y="542448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In Block I müssen mindestens 200 Punkte erreicht werden.</a:t>
            </a:r>
          </a:p>
        </p:txBody>
      </p:sp>
    </p:spTree>
  </p:cSld>
  <p:clrMapOvr>
    <a:masterClrMapping/>
  </p:clrMapOvr>
  <p:transition spd="med" advTm="3052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2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22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22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7" grpId="0" animBg="1" autoUpdateAnimBg="0"/>
      <p:bldP spid="422918" grpId="0" autoUpdateAnimBg="0"/>
      <p:bldP spid="422919" grpId="0" autoUpdateAnimBg="0"/>
      <p:bldP spid="422920" grpId="0" autoUpdateAnimBg="0"/>
      <p:bldP spid="422921" grpId="0" autoUpdateAnimBg="0"/>
      <p:bldP spid="422922" grpId="0" autoUpdateAnimBg="0"/>
      <p:bldP spid="422923" grpId="0" autoUpdateAnimBg="0"/>
      <p:bldP spid="42292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Oberstufenprogramm an der EGG - 1</a:t>
            </a: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67432" y="4556125"/>
            <a:ext cx="8610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2738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 startAt="3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Deutsch, Englisch, Biologie und die in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EF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neu einsetzende Fremdsprache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b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(Spanisch)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werden mit drei Wochenstunden (60‘) unterrichtet (=180‘); 	</a:t>
            </a:r>
            <a:b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alle anderen Kurse mit zwei Wochenstunden (=120‘).	</a:t>
            </a:r>
            <a:r>
              <a:rPr lang="de-DE" altLang="de-DE" sz="2000" b="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de-DE" altLang="de-DE" sz="2000" b="0" dirty="0">
                <a:solidFill>
                  <a:srgbClr val="000000"/>
                </a:solidFill>
                <a:cs typeface="Times New Roman" pitchFamily="18" charset="0"/>
              </a:rPr>
            </a:br>
            <a:endParaRPr lang="de-DE" altLang="de-DE" sz="2000" b="0" dirty="0">
              <a:solidFill>
                <a:srgbClr val="000000"/>
              </a:solidFill>
            </a:endParaRP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381000" y="1858963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Mögliche Belegungsalternativen / Anzahl Kurse in der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EF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gem. APO-</a:t>
            </a:r>
            <a:r>
              <a:rPr lang="de-DE" altLang="de-DE" sz="2000" dirty="0" err="1">
                <a:solidFill>
                  <a:srgbClr val="000000"/>
                </a:solidFill>
                <a:cs typeface="Times New Roman" pitchFamily="18" charset="0"/>
              </a:rPr>
              <a:t>GOSt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(B)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und Oberstufenprogramm der EGG:	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838200" y="2590800"/>
            <a:ext cx="792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de-DE" altLang="de-DE" sz="1800" b="0" dirty="0">
                <a:cs typeface="Times New Roman" pitchFamily="18" charset="0"/>
              </a:rPr>
              <a:t>a) 10 Kurse + 2 VF (Hinweis: VFM = Pflicht gem. Schulkonferenzbeschluss!)	</a:t>
            </a:r>
            <a:br>
              <a:rPr lang="de-DE" altLang="de-DE" sz="1800" b="0" dirty="0">
                <a:cs typeface="Times New Roman" pitchFamily="18" charset="0"/>
              </a:rPr>
            </a:br>
            <a:r>
              <a:rPr lang="de-DE" altLang="de-DE" sz="1800" b="0" dirty="0" smtClean="0">
                <a:cs typeface="Times New Roman" pitchFamily="18" charset="0"/>
              </a:rPr>
              <a:t>b</a:t>
            </a:r>
            <a:r>
              <a:rPr lang="de-DE" altLang="de-DE" sz="1800" b="0" dirty="0">
                <a:cs typeface="Times New Roman" pitchFamily="18" charset="0"/>
              </a:rPr>
              <a:t>) i.d.R.: 11 Kurse + 1 VF (Hinweis: VFM = Pflicht gem.    </a:t>
            </a:r>
            <a:r>
              <a:rPr lang="de-DE" altLang="de-DE" sz="1800" b="0" dirty="0" err="1">
                <a:cs typeface="Times New Roman" pitchFamily="18" charset="0"/>
              </a:rPr>
              <a:t>Schulkonferenzbeschl</a:t>
            </a:r>
            <a:r>
              <a:rPr lang="de-DE" altLang="de-DE" sz="1800" b="0" dirty="0">
                <a:cs typeface="Times New Roman" pitchFamily="18" charset="0"/>
              </a:rPr>
              <a:t>.!)</a:t>
            </a:r>
            <a:br>
              <a:rPr lang="de-DE" altLang="de-DE" sz="1800" b="0" dirty="0">
                <a:cs typeface="Times New Roman" pitchFamily="18" charset="0"/>
              </a:rPr>
            </a:br>
            <a:r>
              <a:rPr lang="de-DE" altLang="de-DE" sz="1800" b="0" dirty="0">
                <a:cs typeface="Times New Roman" pitchFamily="18" charset="0"/>
              </a:rPr>
              <a:t>[c) 11 Kurse ohne VF: An EGG nicht möglich wg. Belegverpflichtung VFM!]</a:t>
            </a:r>
            <a:endParaRPr lang="de-DE" altLang="de-DE" sz="1800" dirty="0"/>
          </a:p>
        </p:txBody>
      </p:sp>
      <p:sp>
        <p:nvSpPr>
          <p:cNvPr id="461831" name="Line 7"/>
          <p:cNvSpPr>
            <a:spLocks noChangeShapeType="1"/>
          </p:cNvSpPr>
          <p:nvPr/>
        </p:nvSpPr>
        <p:spPr bwMode="auto">
          <a:xfrm>
            <a:off x="914400" y="3352800"/>
            <a:ext cx="1981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1832" name="Text Box 8"/>
          <p:cNvSpPr txBox="1">
            <a:spLocks noChangeArrowheads="1"/>
          </p:cNvSpPr>
          <p:nvPr/>
        </p:nvSpPr>
        <p:spPr bwMode="auto">
          <a:xfrm>
            <a:off x="381000" y="3717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Tx/>
              <a:buAutoNum type="arabicParenR" startAt="2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Englisch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ist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gem. Schulkonferenzbeschluss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Pflichtbelegungsfach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bis zur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Q2.</a:t>
            </a:r>
            <a:endParaRPr lang="de-DE" altLang="de-DE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659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6" grpId="0" autoUpdateAnimBg="0"/>
      <p:bldP spid="461827" grpId="0" autoUpdateAnimBg="0"/>
      <p:bldP spid="461828" grpId="0" autoUpdateAnimBg="0"/>
      <p:bldP spid="461829" grpId="0" autoUpdateAnimBg="0"/>
      <p:bldP spid="461831" grpId="0" animBg="1"/>
      <p:bldP spid="46183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Oberstufenprogramm an der EGG - 2</a:t>
            </a:r>
          </a:p>
        </p:txBody>
      </p:sp>
      <p:sp>
        <p:nvSpPr>
          <p:cNvPr id="460803" name="Rectangle 3075"/>
          <p:cNvSpPr>
            <a:spLocks noChangeArrowheads="1"/>
          </p:cNvSpPr>
          <p:nvPr/>
        </p:nvSpPr>
        <p:spPr bwMode="auto">
          <a:xfrm>
            <a:off x="381000" y="4860925"/>
            <a:ext cx="861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 startAt="6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In Biologie sollen naturwissenschaftliche Arbeitstechniken sowie Experi-mentalunterricht eingeübt werden.</a:t>
            </a: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60804" name="Rectangle 3076"/>
          <p:cNvSpPr>
            <a:spLocks noChangeArrowheads="1"/>
          </p:cNvSpPr>
          <p:nvPr/>
        </p:nvSpPr>
        <p:spPr bwMode="auto">
          <a:xfrm>
            <a:off x="381000" y="1905000"/>
            <a:ext cx="8534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 startAt="4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Die zusätzliche (Methoden-)stunde in Deutsch dient vornehmlich der all-gemeinen Sprachförderung und der fachübergreifenden Erschließung von Sachtexten sowie der Einübung von Analyse- und Interpretations-techniken möglichst unter Einbezug neuer Medien. </a:t>
            </a:r>
          </a:p>
        </p:txBody>
      </p:sp>
      <p:sp>
        <p:nvSpPr>
          <p:cNvPr id="460805" name="Rectangle 3077"/>
          <p:cNvSpPr>
            <a:spLocks noChangeArrowheads="1"/>
          </p:cNvSpPr>
          <p:nvPr/>
        </p:nvSpPr>
        <p:spPr bwMode="auto">
          <a:xfrm>
            <a:off x="381000" y="3260725"/>
            <a:ext cx="8763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rabicParenR" startAt="5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Die zusätzliche Stunde in Englisch soll im ersten Halbjahr stärker der Fachförderung sowie der Einübung von Techniken im Umgang mit ein- und zweisprachigen Wörterbüchern dienen, im zweiten Halbjahr soll der Schwerpunkt auf der Arbeit mit „Neuen Medien“ und media literacy liegen.</a:t>
            </a: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60806" name="Rectangle 3078"/>
          <p:cNvSpPr>
            <a:spLocks noChangeArrowheads="1"/>
          </p:cNvSpPr>
          <p:nvPr/>
        </p:nvSpPr>
        <p:spPr bwMode="auto">
          <a:xfrm>
            <a:off x="457200" y="5699125"/>
            <a:ext cx="845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676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3241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971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429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886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343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800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de-DE" altLang="de-DE" sz="2000" b="0">
                <a:solidFill>
                  <a:srgbClr val="FF3300"/>
                </a:solidFill>
                <a:cs typeface="Times New Roman" pitchFamily="18" charset="0"/>
              </a:rPr>
              <a:t>Insgesamt dienen die den Fächern D, E und BI angehängten Methodenstunden der Arbeits- und Lernorganisation aller Fächer.</a:t>
            </a:r>
          </a:p>
        </p:txBody>
      </p:sp>
    </p:spTree>
  </p:cSld>
  <p:clrMapOvr>
    <a:masterClrMapping/>
  </p:clrMapOvr>
  <p:transition spd="med" advTm="1405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60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2" grpId="0" autoUpdateAnimBg="0"/>
      <p:bldP spid="460803" grpId="0" autoUpdateAnimBg="0"/>
      <p:bldP spid="460804" grpId="0" autoUpdateAnimBg="0"/>
      <p:bldP spid="460805" grpId="0" autoUpdateAnimBg="0"/>
      <p:bldP spid="46080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Oberstufenprogramm an der EGG - 3</a:t>
            </a:r>
          </a:p>
        </p:txBody>
      </p:sp>
      <p:sp>
        <p:nvSpPr>
          <p:cNvPr id="459779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686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7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An Mathematik (2 Wochenstunden a 60‘) wird ein verpflichtendes Ver-tiefungsfach M mit 60 Min. angebunden (d.h. M = 180‘). </a:t>
            </a:r>
            <a:endParaRPr lang="de-DE" altLang="de-DE" sz="4000">
              <a:solidFill>
                <a:srgbClr val="000000"/>
              </a:solidFill>
            </a:endParaRPr>
          </a:p>
        </p:txBody>
      </p:sp>
      <p:sp>
        <p:nvSpPr>
          <p:cNvPr id="459780" name="Text Box 4"/>
          <p:cNvSpPr txBox="1">
            <a:spLocks noChangeArrowheads="1"/>
          </p:cNvSpPr>
          <p:nvPr/>
        </p:nvSpPr>
        <p:spPr bwMode="auto">
          <a:xfrm>
            <a:off x="685800" y="2286000"/>
            <a:ext cx="8153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800" b="0">
                <a:cs typeface="Times New Roman" pitchFamily="18" charset="0"/>
              </a:rPr>
              <a:t>Der Kurs wird vom jeweiligen Fachlehrer M unterrichtet und neben der Note in M als zusätzliche Unterrichtsveranstaltungen auf dem Zeugnis durch eine qualifizierende Teilnahmebemerkung bescheinigt.</a:t>
            </a:r>
          </a:p>
        </p:txBody>
      </p:sp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228600" y="3200400"/>
            <a:ext cx="8458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8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Um die Schullaufbahn im Hinblick auf die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Qualifikationsphase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und die zu treffenden LK-Wahlen offen zu halten, werden die Schülerinnen über die Mindestbelegverpflichtungen hinaus in aller Regel</a:t>
            </a:r>
          </a:p>
        </p:txBody>
      </p:sp>
      <p:sp>
        <p:nvSpPr>
          <p:cNvPr id="459782" name="Text Box 6"/>
          <p:cNvSpPr txBox="1">
            <a:spLocks noChangeArrowheads="1"/>
          </p:cNvSpPr>
          <p:nvPr/>
        </p:nvSpPr>
        <p:spPr bwMode="auto">
          <a:xfrm>
            <a:off x="685800" y="5318125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2000">
                <a:cs typeface="Times New Roman" pitchFamily="18" charset="0"/>
              </a:rPr>
              <a:t>(Alternative: 10 + 2 VF; </a:t>
            </a:r>
          </a:p>
        </p:txBody>
      </p:sp>
      <p:sp>
        <p:nvSpPr>
          <p:cNvPr id="459783" name="Text Box 7"/>
          <p:cNvSpPr txBox="1">
            <a:spLocks noChangeArrowheads="1"/>
          </p:cNvSpPr>
          <p:nvPr/>
        </p:nvSpPr>
        <p:spPr bwMode="auto">
          <a:xfrm>
            <a:off x="3390900" y="5410200"/>
            <a:ext cx="560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cs typeface="Times New Roman" pitchFamily="18" charset="0"/>
              </a:rPr>
              <a:t>Achtung: Belegverpflichtung Q1 + 2 dann nur knapp erfüllbar!).</a:t>
            </a:r>
          </a:p>
        </p:txBody>
      </p:sp>
      <p:sp>
        <p:nvSpPr>
          <p:cNvPr id="459784" name="Text Box 8"/>
          <p:cNvSpPr txBox="1">
            <a:spLocks noChangeArrowheads="1"/>
          </p:cNvSpPr>
          <p:nvPr/>
        </p:nvSpPr>
        <p:spPr bwMode="auto">
          <a:xfrm>
            <a:off x="304800" y="5699125"/>
            <a:ext cx="8534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9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Eines der Fächer GE oder SW </a:t>
            </a:r>
            <a:r>
              <a:rPr lang="de-DE" altLang="de-DE" sz="2000" dirty="0">
                <a:solidFill>
                  <a:srgbClr val="FF3300"/>
                </a:solidFill>
                <a:cs typeface="Times New Roman" pitchFamily="18" charset="0"/>
              </a:rPr>
              <a:t>sollte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 mindestens von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EF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bis Ende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Q1.2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belegt werden; das nicht belegte Fach muss dann in der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Q2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als ZK (2h) belegt werden!</a:t>
            </a:r>
            <a:endParaRPr lang="de-DE" altLang="de-DE" sz="4000" dirty="0">
              <a:solidFill>
                <a:srgbClr val="000000"/>
              </a:solidFill>
            </a:endParaRPr>
          </a:p>
        </p:txBody>
      </p:sp>
      <p:sp>
        <p:nvSpPr>
          <p:cNvPr id="459785" name="Text Box 9"/>
          <p:cNvSpPr txBox="1">
            <a:spLocks noChangeArrowheads="1"/>
          </p:cNvSpPr>
          <p:nvPr/>
        </p:nvSpPr>
        <p:spPr bwMode="auto">
          <a:xfrm>
            <a:off x="1295400" y="41148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zwei Gesellschaftswissenschaften</a:t>
            </a:r>
          </a:p>
        </p:txBody>
      </p:sp>
      <p:sp>
        <p:nvSpPr>
          <p:cNvPr id="459786" name="Text Box 10"/>
          <p:cNvSpPr txBox="1">
            <a:spLocks noChangeArrowheads="1"/>
          </p:cNvSpPr>
          <p:nvPr/>
        </p:nvSpPr>
        <p:spPr bwMode="auto">
          <a:xfrm>
            <a:off x="1295400" y="44196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sowie je zwei Fächer im Bereich Fremdsprache</a:t>
            </a:r>
          </a:p>
        </p:txBody>
      </p:sp>
      <p:sp>
        <p:nvSpPr>
          <p:cNvPr id="459787" name="Text Box 11"/>
          <p:cNvSpPr txBox="1">
            <a:spLocks noChangeArrowheads="1"/>
          </p:cNvSpPr>
          <p:nvPr/>
        </p:nvSpPr>
        <p:spPr bwMode="auto">
          <a:xfrm>
            <a:off x="1295400" y="4724400"/>
            <a:ext cx="723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und/oder im Bereich Naturwissenschaften/ Informatik</a:t>
            </a:r>
          </a:p>
        </p:txBody>
      </p:sp>
      <p:sp>
        <p:nvSpPr>
          <p:cNvPr id="459788" name="Text Box 12"/>
          <p:cNvSpPr txBox="1">
            <a:spLocks noChangeArrowheads="1"/>
          </p:cNvSpPr>
          <p:nvPr/>
        </p:nvSpPr>
        <p:spPr bwMode="auto">
          <a:xfrm>
            <a:off x="685800" y="5029200"/>
            <a:ext cx="457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und damit 11 statt 10 Fächer  belegen</a:t>
            </a:r>
          </a:p>
        </p:txBody>
      </p:sp>
    </p:spTree>
  </p:cSld>
  <p:clrMapOvr>
    <a:masterClrMapping/>
  </p:clrMapOvr>
  <p:transition spd="med" advTm="2899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5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5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5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5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9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9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 autoUpdateAnimBg="0"/>
      <p:bldP spid="459779" grpId="0" autoUpdateAnimBg="0"/>
      <p:bldP spid="459780" grpId="0" autoUpdateAnimBg="0"/>
      <p:bldP spid="459781" grpId="0" autoUpdateAnimBg="0"/>
      <p:bldP spid="459782" grpId="0" autoUpdateAnimBg="0"/>
      <p:bldP spid="459783" grpId="0" autoUpdateAnimBg="0"/>
      <p:bldP spid="459784" grpId="0" autoUpdateAnimBg="0"/>
      <p:bldP spid="459785" grpId="0" autoUpdateAnimBg="0"/>
      <p:bldP spid="459786" grpId="0" autoUpdateAnimBg="0"/>
      <p:bldP spid="459787" grpId="0" autoUpdateAnimBg="0"/>
      <p:bldP spid="45978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Oberstufenprogramm an der EGG - 4</a:t>
            </a:r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 startAt="10"/>
            </a:pP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In den letzten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Wochen der Jahrgangsstufe </a:t>
            </a:r>
            <a:r>
              <a:rPr lang="de-DE" altLang="de-DE" sz="2000" dirty="0" smtClean="0">
                <a:solidFill>
                  <a:srgbClr val="000000"/>
                </a:solidFill>
                <a:cs typeface="Times New Roman" pitchFamily="18" charset="0"/>
              </a:rPr>
              <a:t>EF 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nehmen alle Schüler-innen und Schüler der EGG verpflichtend an einem „Diakonischen </a:t>
            </a:r>
            <a:r>
              <a:rPr lang="de-DE" altLang="de-DE" sz="2000" dirty="0" err="1">
                <a:solidFill>
                  <a:srgbClr val="000000"/>
                </a:solidFill>
                <a:cs typeface="Times New Roman" pitchFamily="18" charset="0"/>
              </a:rPr>
              <a:t>Prak-tikum</a:t>
            </a:r>
            <a:r>
              <a:rPr lang="de-DE" altLang="de-DE" sz="2000" dirty="0">
                <a:solidFill>
                  <a:srgbClr val="000000"/>
                </a:solidFill>
                <a:cs typeface="Times New Roman" pitchFamily="18" charset="0"/>
              </a:rPr>
              <a:t>“ teil.</a:t>
            </a: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502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Arbeitsbereiche:</a:t>
            </a:r>
          </a:p>
        </p:txBody>
      </p:sp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838200" y="2895600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 mit kranken Menschen: </a:t>
            </a:r>
            <a:r>
              <a:rPr lang="de-DE" altLang="de-DE" sz="1600" b="0">
                <a:solidFill>
                  <a:srgbClr val="000000"/>
                </a:solidFill>
                <a:cs typeface="Times New Roman" pitchFamily="18" charset="0"/>
              </a:rPr>
              <a:t>z.B. in Krankenhäusern</a:t>
            </a:r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838200" y="3184525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 mit alten Menschen: </a:t>
            </a:r>
            <a:r>
              <a:rPr lang="de-DE" altLang="de-DE" sz="1600" b="0">
                <a:solidFill>
                  <a:srgbClr val="000000"/>
                </a:solidFill>
                <a:cs typeface="Times New Roman" pitchFamily="18" charset="0"/>
              </a:rPr>
              <a:t>z.B. in Seniorenstiften oder Diakoniestationen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685800" y="4343400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  <a:t>Ziel: Durch handelnden Umgang mit anderen Menschen und die Reflek- </a:t>
            </a:r>
            <a:b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</a:br>
            <a: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  <a:t>  tion dieser Begegnungen sollen unmittelbare soziale und diakonische </a:t>
            </a:r>
            <a:b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</a:br>
            <a: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  <a:t>  Erfahrungen gemacht und damit soziale Einstellungen und religiöse </a:t>
            </a:r>
            <a:b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</a:br>
            <a:r>
              <a:rPr lang="de-DE" altLang="de-DE" sz="2000">
                <a:solidFill>
                  <a:srgbClr val="FF3300"/>
                </a:solidFill>
                <a:cs typeface="Times New Roman" pitchFamily="18" charset="0"/>
              </a:rPr>
              <a:t>  Orientierungen gelebt werden:</a:t>
            </a: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838200" y="347345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 mit behinderten Menschen: </a:t>
            </a:r>
            <a:r>
              <a:rPr lang="de-DE" altLang="de-DE" sz="1600" b="0">
                <a:solidFill>
                  <a:srgbClr val="000000"/>
                </a:solidFill>
                <a:cs typeface="Times New Roman" pitchFamily="18" charset="0"/>
              </a:rPr>
              <a:t>z.B. in Behindertenhäusern, Werk-stätten, Schulen, integrativen Kindergärten u. ambulanten Diensten</a:t>
            </a:r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838200" y="4022725"/>
            <a:ext cx="777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>
                <a:solidFill>
                  <a:srgbClr val="000000"/>
                </a:solidFill>
                <a:cs typeface="Times New Roman" pitchFamily="18" charset="0"/>
              </a:rPr>
              <a:t>Arbeit mit sozial Benachteiligten: </a:t>
            </a:r>
            <a:r>
              <a:rPr lang="de-DE" altLang="de-DE" sz="1600" b="0">
                <a:solidFill>
                  <a:srgbClr val="000000"/>
                </a:solidFill>
                <a:cs typeface="Times New Roman" pitchFamily="18" charset="0"/>
              </a:rPr>
              <a:t>z.B. in der Obdachlosenhilfe</a:t>
            </a:r>
          </a:p>
        </p:txBody>
      </p:sp>
      <p:sp>
        <p:nvSpPr>
          <p:cNvPr id="482314" name="Text Box 10"/>
          <p:cNvSpPr txBox="1">
            <a:spLocks noChangeArrowheads="1"/>
          </p:cNvSpPr>
          <p:nvPr/>
        </p:nvSpPr>
        <p:spPr bwMode="auto">
          <a:xfrm>
            <a:off x="838200" y="554672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Achtung und Respekt vor anderen Menschen</a:t>
            </a:r>
            <a:endParaRPr lang="de-DE" altLang="de-DE" sz="1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82315" name="Text Box 11"/>
          <p:cNvSpPr txBox="1">
            <a:spLocks noChangeArrowheads="1"/>
          </p:cNvSpPr>
          <p:nvPr/>
        </p:nvSpPr>
        <p:spPr bwMode="auto">
          <a:xfrm>
            <a:off x="838200" y="57912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Gerechtigkeit und Fairness</a:t>
            </a:r>
            <a:endParaRPr lang="de-DE" altLang="de-DE" sz="1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82316" name="Text Box 12"/>
          <p:cNvSpPr txBox="1">
            <a:spLocks noChangeArrowheads="1"/>
          </p:cNvSpPr>
          <p:nvPr/>
        </p:nvSpPr>
        <p:spPr bwMode="auto">
          <a:xfrm>
            <a:off x="838200" y="6080125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Hilfsbereitschaft und Toleranz</a:t>
            </a:r>
            <a:endParaRPr lang="de-DE" altLang="de-DE" sz="1600" b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82317" name="Text Box 13"/>
          <p:cNvSpPr txBox="1">
            <a:spLocks noChangeArrowheads="1"/>
          </p:cNvSpPr>
          <p:nvPr/>
        </p:nvSpPr>
        <p:spPr bwMode="auto">
          <a:xfrm>
            <a:off x="838200" y="6324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de-DE" altLang="de-DE" sz="2000" b="0">
                <a:solidFill>
                  <a:srgbClr val="000000"/>
                </a:solidFill>
                <a:cs typeface="Times New Roman" pitchFamily="18" charset="0"/>
              </a:rPr>
              <a:t>persönliche und gesellschaftliche Verantwortung</a:t>
            </a:r>
            <a:endParaRPr lang="de-DE" altLang="de-DE" sz="1600" b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145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8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8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8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8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8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6" grpId="0" autoUpdateAnimBg="0"/>
      <p:bldP spid="482307" grpId="0" autoUpdateAnimBg="0"/>
      <p:bldP spid="482308" grpId="0" autoUpdateAnimBg="0"/>
      <p:bldP spid="482309" grpId="0" autoUpdateAnimBg="0"/>
      <p:bldP spid="482310" grpId="0" autoUpdateAnimBg="0"/>
      <p:bldP spid="482311" grpId="0" autoUpdateAnimBg="0"/>
      <p:bldP spid="482312" grpId="0" autoUpdateAnimBg="0"/>
      <p:bldP spid="482313" grpId="0" autoUpdateAnimBg="0"/>
      <p:bldP spid="482314" grpId="0" autoUpdateAnimBg="0"/>
      <p:bldP spid="482315" grpId="0" autoUpdateAnimBg="0"/>
      <p:bldP spid="482316" grpId="0" autoUpdateAnimBg="0"/>
      <p:bldP spid="48231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Das Blockungsraster in der EF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61" y="2204864"/>
            <a:ext cx="8550678" cy="2448271"/>
          </a:xfrm>
          <a:prstGeom prst="rect">
            <a:avLst/>
          </a:prstGeom>
        </p:spPr>
      </p:pic>
    </p:spTree>
  </p:cSld>
  <p:clrMapOvr>
    <a:masterClrMapping/>
  </p:clrMapOvr>
  <p:transition spd="med" advTm="11247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31" name="Text Box 2055"/>
          <p:cNvSpPr txBox="1">
            <a:spLocks noChangeArrowheads="1"/>
          </p:cNvSpPr>
          <p:nvPr/>
        </p:nvSpPr>
        <p:spPr bwMode="auto">
          <a:xfrm>
            <a:off x="4229100" y="5441950"/>
            <a:ext cx="1905000" cy="349250"/>
          </a:xfrm>
          <a:prstGeom prst="rect">
            <a:avLst/>
          </a:prstGeom>
          <a:solidFill>
            <a:srgbClr val="00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EF.1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2" name="Text Box 2056"/>
          <p:cNvSpPr txBox="1">
            <a:spLocks noChangeArrowheads="1"/>
          </p:cNvSpPr>
          <p:nvPr/>
        </p:nvSpPr>
        <p:spPr bwMode="auto">
          <a:xfrm>
            <a:off x="4229100" y="3460750"/>
            <a:ext cx="1905000" cy="3492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Q2.1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3" name="Text Box 2057"/>
          <p:cNvSpPr txBox="1">
            <a:spLocks noChangeArrowheads="1"/>
          </p:cNvSpPr>
          <p:nvPr/>
        </p:nvSpPr>
        <p:spPr bwMode="auto">
          <a:xfrm>
            <a:off x="4229100" y="4298950"/>
            <a:ext cx="1905000" cy="349250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Q1.1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4" name="Text Box 2058"/>
          <p:cNvSpPr txBox="1">
            <a:spLocks noChangeArrowheads="1"/>
          </p:cNvSpPr>
          <p:nvPr/>
        </p:nvSpPr>
        <p:spPr bwMode="auto">
          <a:xfrm>
            <a:off x="4229100" y="3962400"/>
            <a:ext cx="1905000" cy="349250"/>
          </a:xfrm>
          <a:prstGeom prst="rect">
            <a:avLst/>
          </a:prstGeom>
          <a:solidFill>
            <a:srgbClr val="0000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Q1.2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5" name="Text Box 2059"/>
          <p:cNvSpPr txBox="1">
            <a:spLocks noChangeArrowheads="1"/>
          </p:cNvSpPr>
          <p:nvPr/>
        </p:nvSpPr>
        <p:spPr bwMode="auto">
          <a:xfrm>
            <a:off x="4229100" y="5105400"/>
            <a:ext cx="1905000" cy="349250"/>
          </a:xfrm>
          <a:prstGeom prst="rect">
            <a:avLst/>
          </a:prstGeom>
          <a:solidFill>
            <a:srgbClr val="00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EF.2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6" name="Text Box 2060"/>
          <p:cNvSpPr txBox="1">
            <a:spLocks noChangeArrowheads="1"/>
          </p:cNvSpPr>
          <p:nvPr/>
        </p:nvSpPr>
        <p:spPr bwMode="auto">
          <a:xfrm>
            <a:off x="4229100" y="1981200"/>
            <a:ext cx="1905000" cy="6429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Abitur</a:t>
            </a:r>
          </a:p>
          <a:p>
            <a:pPr algn="ctr">
              <a:spcBef>
                <a:spcPct val="2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(Ende Q2)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8" name="Text Box 2062"/>
          <p:cNvSpPr txBox="1">
            <a:spLocks noChangeArrowheads="1"/>
          </p:cNvSpPr>
          <p:nvPr/>
        </p:nvSpPr>
        <p:spPr bwMode="auto">
          <a:xfrm>
            <a:off x="4495800" y="4724400"/>
            <a:ext cx="1371600" cy="3175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Versetzung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39" name="Text Box 2063"/>
          <p:cNvSpPr txBox="1">
            <a:spLocks noChangeArrowheads="1"/>
          </p:cNvSpPr>
          <p:nvPr/>
        </p:nvSpPr>
        <p:spPr bwMode="auto">
          <a:xfrm>
            <a:off x="3238500" y="6019800"/>
            <a:ext cx="1905000" cy="3175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Versetzung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0" name="Text Box 2064"/>
          <p:cNvSpPr txBox="1">
            <a:spLocks noChangeArrowheads="1"/>
          </p:cNvSpPr>
          <p:nvPr/>
        </p:nvSpPr>
        <p:spPr bwMode="auto">
          <a:xfrm>
            <a:off x="3390900" y="1628800"/>
            <a:ext cx="350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Allgemeine Hochschulreife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1" name="Text Box 2065"/>
          <p:cNvSpPr txBox="1">
            <a:spLocks noChangeArrowheads="1"/>
          </p:cNvSpPr>
          <p:nvPr/>
        </p:nvSpPr>
        <p:spPr bwMode="auto">
          <a:xfrm>
            <a:off x="4457700" y="2819400"/>
            <a:ext cx="1371600" cy="3175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Zulassung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2" name="Text Box 2066"/>
          <p:cNvSpPr txBox="1">
            <a:spLocks noChangeArrowheads="1"/>
          </p:cNvSpPr>
          <p:nvPr/>
        </p:nvSpPr>
        <p:spPr bwMode="auto">
          <a:xfrm>
            <a:off x="4229100" y="3124200"/>
            <a:ext cx="1905000" cy="34925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dirty="0" smtClean="0">
                <a:solidFill>
                  <a:schemeClr val="bg1"/>
                </a:solidFill>
                <a:latin typeface="Arial" charset="0"/>
              </a:rPr>
              <a:t>Q2.2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3" name="Line 2067"/>
          <p:cNvSpPr>
            <a:spLocks noChangeShapeType="1"/>
          </p:cNvSpPr>
          <p:nvPr/>
        </p:nvSpPr>
        <p:spPr bwMode="auto">
          <a:xfrm flipV="1">
            <a:off x="5143500" y="2590800"/>
            <a:ext cx="0" cy="2286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44" name="Line 2068"/>
          <p:cNvSpPr>
            <a:spLocks noChangeShapeType="1"/>
          </p:cNvSpPr>
          <p:nvPr/>
        </p:nvSpPr>
        <p:spPr bwMode="auto">
          <a:xfrm>
            <a:off x="4495800" y="3886200"/>
            <a:ext cx="14478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45" name="Line 2069"/>
          <p:cNvSpPr>
            <a:spLocks noChangeShapeType="1"/>
          </p:cNvSpPr>
          <p:nvPr/>
        </p:nvSpPr>
        <p:spPr bwMode="auto">
          <a:xfrm>
            <a:off x="2095500" y="5867400"/>
            <a:ext cx="64008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46" name="Text Box 2070"/>
          <p:cNvSpPr txBox="1">
            <a:spLocks noChangeArrowheads="1"/>
          </p:cNvSpPr>
          <p:nvPr/>
        </p:nvSpPr>
        <p:spPr bwMode="auto">
          <a:xfrm>
            <a:off x="5143500" y="6019800"/>
            <a:ext cx="1905000" cy="3175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FOR-Q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7" name="Text Box 2071"/>
          <p:cNvSpPr txBox="1">
            <a:spLocks noChangeArrowheads="1"/>
          </p:cNvSpPr>
          <p:nvPr/>
        </p:nvSpPr>
        <p:spPr bwMode="auto">
          <a:xfrm>
            <a:off x="6438900" y="3597275"/>
            <a:ext cx="2362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Fachhochschulreife schulischer Teil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8" name="Text Box 2072"/>
          <p:cNvSpPr txBox="1">
            <a:spLocks noChangeArrowheads="1"/>
          </p:cNvSpPr>
          <p:nvPr/>
        </p:nvSpPr>
        <p:spPr bwMode="auto">
          <a:xfrm>
            <a:off x="6515100" y="5092700"/>
            <a:ext cx="19050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>
                <a:solidFill>
                  <a:srgbClr val="FF3300"/>
                </a:solidFill>
                <a:latin typeface="Arial" charset="0"/>
              </a:rPr>
              <a:t>Einführungs-</a:t>
            </a:r>
          </a:p>
          <a:p>
            <a:pPr algn="ctr">
              <a:spcBef>
                <a:spcPct val="50000"/>
              </a:spcBef>
            </a:pPr>
            <a:r>
              <a:rPr lang="de-DE" altLang="de-DE" sz="1600">
                <a:solidFill>
                  <a:srgbClr val="FF3300"/>
                </a:solidFill>
                <a:latin typeface="Arial" charset="0"/>
              </a:rPr>
              <a:t>phase</a:t>
            </a:r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49" name="Text Box 2073"/>
          <p:cNvSpPr txBox="1">
            <a:spLocks noChangeArrowheads="1"/>
          </p:cNvSpPr>
          <p:nvPr/>
        </p:nvSpPr>
        <p:spPr bwMode="auto">
          <a:xfrm>
            <a:off x="2552700" y="6388100"/>
            <a:ext cx="662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dirty="0">
                <a:solidFill>
                  <a:schemeClr val="bg1"/>
                </a:solidFill>
                <a:latin typeface="Arial" charset="0"/>
              </a:rPr>
              <a:t>              </a:t>
            </a:r>
            <a:r>
              <a:rPr lang="de-DE" altLang="de-DE" sz="1400" dirty="0" smtClean="0">
                <a:solidFill>
                  <a:schemeClr val="bg1"/>
                </a:solidFill>
                <a:latin typeface="Arial" charset="0"/>
              </a:rPr>
              <a:t>        </a:t>
            </a:r>
            <a:r>
              <a:rPr lang="de-DE" altLang="de-DE" sz="1200" dirty="0" smtClean="0">
                <a:solidFill>
                  <a:schemeClr val="bg1"/>
                </a:solidFill>
                <a:latin typeface="Arial" charset="0"/>
              </a:rPr>
              <a:t>Gymnasium            </a:t>
            </a:r>
            <a:r>
              <a:rPr lang="de-DE" altLang="de-DE" sz="1200" dirty="0">
                <a:solidFill>
                  <a:schemeClr val="bg1"/>
                </a:solidFill>
                <a:latin typeface="Arial" charset="0"/>
              </a:rPr>
              <a:t>-  Gesamt-/ Real-/ </a:t>
            </a:r>
            <a:r>
              <a:rPr lang="de-DE" altLang="de-DE" sz="1200" dirty="0" smtClean="0">
                <a:solidFill>
                  <a:schemeClr val="bg1"/>
                </a:solidFill>
                <a:latin typeface="Arial" charset="0"/>
              </a:rPr>
              <a:t>Hauptschule </a:t>
            </a:r>
            <a:r>
              <a:rPr lang="de-DE" altLang="de-DE" sz="1200" dirty="0">
                <a:solidFill>
                  <a:schemeClr val="bg1"/>
                </a:solidFill>
                <a:latin typeface="Arial" charset="0"/>
              </a:rPr>
              <a:t>Klasse 10</a:t>
            </a:r>
          </a:p>
        </p:txBody>
      </p:sp>
      <p:sp>
        <p:nvSpPr>
          <p:cNvPr id="410650" name="Text Box 2074"/>
          <p:cNvSpPr txBox="1">
            <a:spLocks noChangeArrowheads="1"/>
          </p:cNvSpPr>
          <p:nvPr/>
        </p:nvSpPr>
        <p:spPr bwMode="auto">
          <a:xfrm>
            <a:off x="2286000" y="3198813"/>
            <a:ext cx="1905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  <a:spcAft>
                <a:spcPct val="50000"/>
              </a:spcAft>
            </a:pPr>
            <a:r>
              <a:rPr lang="de-DE" altLang="de-DE" sz="1600" dirty="0" err="1">
                <a:solidFill>
                  <a:srgbClr val="FF3300"/>
                </a:solidFill>
                <a:latin typeface="Arial" charset="0"/>
              </a:rPr>
              <a:t>Quali</a:t>
            </a: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-</a:t>
            </a:r>
          </a:p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de-DE" altLang="de-DE" sz="1600" dirty="0" err="1">
                <a:solidFill>
                  <a:srgbClr val="FF3300"/>
                </a:solidFill>
                <a:latin typeface="Arial" charset="0"/>
              </a:rPr>
              <a:t>fikations</a:t>
            </a:r>
            <a:r>
              <a:rPr lang="de-DE" altLang="de-DE" sz="1600" dirty="0">
                <a:solidFill>
                  <a:srgbClr val="FF3300"/>
                </a:solidFill>
                <a:latin typeface="Arial" charset="0"/>
              </a:rPr>
              <a:t>-</a:t>
            </a:r>
          </a:p>
          <a:p>
            <a:pPr algn="ctr">
              <a:spcBef>
                <a:spcPct val="50000"/>
              </a:spcBef>
              <a:spcAft>
                <a:spcPct val="50000"/>
              </a:spcAft>
            </a:pPr>
            <a:r>
              <a:rPr lang="de-DE" altLang="de-DE" sz="1600" dirty="0" err="1">
                <a:solidFill>
                  <a:srgbClr val="FF3300"/>
                </a:solidFill>
                <a:latin typeface="Arial" charset="0"/>
              </a:rPr>
              <a:t>phase</a:t>
            </a:r>
            <a:endParaRPr lang="de-DE" altLang="de-DE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0653" name="Line 2077"/>
          <p:cNvSpPr>
            <a:spLocks noChangeShapeType="1"/>
          </p:cNvSpPr>
          <p:nvPr/>
        </p:nvSpPr>
        <p:spPr bwMode="auto">
          <a:xfrm>
            <a:off x="5829300" y="3886200"/>
            <a:ext cx="8382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54" name="Line 2078"/>
          <p:cNvSpPr>
            <a:spLocks noChangeShapeType="1"/>
          </p:cNvSpPr>
          <p:nvPr/>
        </p:nvSpPr>
        <p:spPr bwMode="auto">
          <a:xfrm>
            <a:off x="6444208" y="5105400"/>
            <a:ext cx="0" cy="685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55" name="Line 2079"/>
          <p:cNvSpPr>
            <a:spLocks noChangeShapeType="1"/>
          </p:cNvSpPr>
          <p:nvPr/>
        </p:nvSpPr>
        <p:spPr bwMode="auto">
          <a:xfrm>
            <a:off x="3923928" y="3200400"/>
            <a:ext cx="0" cy="1447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658" name="Rectangle 208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altLang="de-DE" sz="2800" b="1"/>
              <a:t>Die Struktur der GymO</a:t>
            </a:r>
          </a:p>
        </p:txBody>
      </p:sp>
      <p:sp>
        <p:nvSpPr>
          <p:cNvPr id="410662" name="Text Box 2086"/>
          <p:cNvSpPr txBox="1">
            <a:spLocks noChangeArrowheads="1"/>
          </p:cNvSpPr>
          <p:nvPr/>
        </p:nvSpPr>
        <p:spPr bwMode="auto">
          <a:xfrm>
            <a:off x="152400" y="2209800"/>
            <a:ext cx="3581400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rgbClr val="FF3300"/>
                </a:solidFill>
                <a:latin typeface="Arial" charset="0"/>
              </a:rPr>
              <a:t>Gesamtwochenstunden in der Sek II:</a:t>
            </a:r>
          </a:p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102 Wstd (45‘)</a:t>
            </a:r>
          </a:p>
          <a:p>
            <a:pPr>
              <a:spcBef>
                <a:spcPct val="50000"/>
              </a:spcBef>
            </a:pPr>
            <a:r>
              <a:rPr lang="de-DE" altLang="de-DE" sz="1000">
                <a:solidFill>
                  <a:schemeClr val="bg1"/>
                </a:solidFill>
                <a:latin typeface="Arial" charset="0"/>
              </a:rPr>
              <a:t>in Bandbreite 100-104 Wstd (45‘)</a:t>
            </a:r>
          </a:p>
        </p:txBody>
      </p:sp>
      <p:sp>
        <p:nvSpPr>
          <p:cNvPr id="410663" name="Text Box 2087"/>
          <p:cNvSpPr txBox="1">
            <a:spLocks noChangeArrowheads="1"/>
          </p:cNvSpPr>
          <p:nvPr/>
        </p:nvSpPr>
        <p:spPr bwMode="auto">
          <a:xfrm>
            <a:off x="2133600" y="25146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rgbClr val="0000FF"/>
                </a:solidFill>
                <a:latin typeface="Arial" charset="0"/>
              </a:rPr>
              <a:t> = 76,5 Wstd  x 60‘</a:t>
            </a:r>
          </a:p>
        </p:txBody>
      </p:sp>
      <p:sp>
        <p:nvSpPr>
          <p:cNvPr id="410664" name="Text Box 2088"/>
          <p:cNvSpPr txBox="1">
            <a:spLocks noChangeArrowheads="1"/>
          </p:cNvSpPr>
          <p:nvPr/>
        </p:nvSpPr>
        <p:spPr bwMode="auto">
          <a:xfrm>
            <a:off x="2117725" y="2819400"/>
            <a:ext cx="15398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1000">
                <a:solidFill>
                  <a:srgbClr val="0000FF"/>
                </a:solidFill>
                <a:latin typeface="Arial" charset="0"/>
              </a:rPr>
              <a:t> = 75 – 80 Wstd  x 60‘</a:t>
            </a:r>
          </a:p>
        </p:txBody>
      </p:sp>
      <p:sp>
        <p:nvSpPr>
          <p:cNvPr id="410665" name="Text Box 2089"/>
          <p:cNvSpPr txBox="1">
            <a:spLocks noChangeArrowheads="1"/>
          </p:cNvSpPr>
          <p:nvPr/>
        </p:nvSpPr>
        <p:spPr bwMode="auto">
          <a:xfrm>
            <a:off x="152400" y="2971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bei</a:t>
            </a:r>
          </a:p>
        </p:txBody>
      </p:sp>
      <p:sp>
        <p:nvSpPr>
          <p:cNvPr id="410666" name="Text Box 2090"/>
          <p:cNvSpPr txBox="1">
            <a:spLocks noChangeArrowheads="1"/>
          </p:cNvSpPr>
          <p:nvPr/>
        </p:nvSpPr>
        <p:spPr bwMode="auto">
          <a:xfrm>
            <a:off x="152400" y="32448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34 Wstd (45‘)</a:t>
            </a:r>
          </a:p>
        </p:txBody>
      </p:sp>
      <p:sp>
        <p:nvSpPr>
          <p:cNvPr id="410667" name="Text Box 2091"/>
          <p:cNvSpPr txBox="1">
            <a:spLocks noChangeArrowheads="1"/>
          </p:cNvSpPr>
          <p:nvPr/>
        </p:nvSpPr>
        <p:spPr bwMode="auto">
          <a:xfrm>
            <a:off x="152400" y="40830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34 Wstd (45‘)</a:t>
            </a:r>
          </a:p>
        </p:txBody>
      </p:sp>
      <p:sp>
        <p:nvSpPr>
          <p:cNvPr id="410668" name="Text Box 2092"/>
          <p:cNvSpPr txBox="1">
            <a:spLocks noChangeArrowheads="1"/>
          </p:cNvSpPr>
          <p:nvPr/>
        </p:nvSpPr>
        <p:spPr bwMode="auto">
          <a:xfrm>
            <a:off x="152400" y="52578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chemeClr val="bg1"/>
                </a:solidFill>
                <a:latin typeface="Arial" charset="0"/>
              </a:rPr>
              <a:t>34 Wstd (45‘)</a:t>
            </a:r>
          </a:p>
        </p:txBody>
      </p:sp>
      <p:sp>
        <p:nvSpPr>
          <p:cNvPr id="410669" name="Text Box 2093"/>
          <p:cNvSpPr txBox="1">
            <a:spLocks noChangeArrowheads="1"/>
          </p:cNvSpPr>
          <p:nvPr/>
        </p:nvSpPr>
        <p:spPr bwMode="auto">
          <a:xfrm>
            <a:off x="152400" y="347345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rgbClr val="0000FF"/>
                </a:solidFill>
                <a:latin typeface="Arial" charset="0"/>
              </a:rPr>
              <a:t>= 25,5 Wstd x 60‘</a:t>
            </a:r>
          </a:p>
        </p:txBody>
      </p:sp>
      <p:sp>
        <p:nvSpPr>
          <p:cNvPr id="410670" name="Text Box 2094"/>
          <p:cNvSpPr txBox="1">
            <a:spLocks noChangeArrowheads="1"/>
          </p:cNvSpPr>
          <p:nvPr/>
        </p:nvSpPr>
        <p:spPr bwMode="auto">
          <a:xfrm>
            <a:off x="152400" y="54864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rgbClr val="0000FF"/>
                </a:solidFill>
                <a:latin typeface="Arial" charset="0"/>
              </a:rPr>
              <a:t>= 25,5 Wstd x 60‘</a:t>
            </a:r>
          </a:p>
        </p:txBody>
      </p:sp>
      <p:sp>
        <p:nvSpPr>
          <p:cNvPr id="410671" name="Text Box 2095"/>
          <p:cNvSpPr txBox="1">
            <a:spLocks noChangeArrowheads="1"/>
          </p:cNvSpPr>
          <p:nvPr/>
        </p:nvSpPr>
        <p:spPr bwMode="auto">
          <a:xfrm>
            <a:off x="152400" y="431165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>
                <a:solidFill>
                  <a:srgbClr val="0000FF"/>
                </a:solidFill>
                <a:latin typeface="Arial" charset="0"/>
              </a:rPr>
              <a:t>= 25,5 Wstd x 60‘</a:t>
            </a:r>
          </a:p>
        </p:txBody>
      </p:sp>
      <p:sp>
        <p:nvSpPr>
          <p:cNvPr id="410672" name="Text Box 2096"/>
          <p:cNvSpPr txBox="1">
            <a:spLocks noChangeArrowheads="1"/>
          </p:cNvSpPr>
          <p:nvPr/>
        </p:nvSpPr>
        <p:spPr bwMode="auto">
          <a:xfrm>
            <a:off x="152400" y="5959475"/>
            <a:ext cx="3200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In Bandbreite von 32-36 Wstd (45‘) </a:t>
            </a:r>
            <a:br>
              <a:rPr lang="de-DE" altLang="de-DE" sz="14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400">
                <a:solidFill>
                  <a:srgbClr val="0000FF"/>
                </a:solidFill>
                <a:latin typeface="Arial" charset="0"/>
              </a:rPr>
              <a:t>= 24-27 Wstd x 60‘</a:t>
            </a:r>
            <a:r>
              <a:rPr lang="de-DE" altLang="de-DE" sz="1400">
                <a:solidFill>
                  <a:schemeClr val="bg1"/>
                </a:solidFill>
                <a:latin typeface="Arial" charset="0"/>
              </a:rPr>
              <a:t> je Jgst</a:t>
            </a:r>
          </a:p>
        </p:txBody>
      </p:sp>
    </p:spTree>
  </p:cSld>
  <p:clrMapOvr>
    <a:masterClrMapping/>
  </p:clrMapOvr>
  <p:transition spd="med" advTm="5945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10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410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41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8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90" presetID="23" presetClass="entr" presetSubtype="3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7" presetID="16" presetClass="entr" presetSubtype="4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9" dur="500"/>
                                        <p:tgtEl>
                                          <p:spTgt spid="41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10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3" dur="500"/>
                                        <p:tgtEl>
                                          <p:spTgt spid="41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7" dur="500"/>
                                        <p:tgtEl>
                                          <p:spTgt spid="41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10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41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5" dur="500"/>
                                        <p:tgtEl>
                                          <p:spTgt spid="41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8500"/>
                            </p:stCondLst>
                            <p:childTnLst>
                              <p:par>
                                <p:cTn id="117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9" dur="500"/>
                                        <p:tgtEl>
                                          <p:spTgt spid="41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3" dur="500"/>
                                        <p:tgtEl>
                                          <p:spTgt spid="41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12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41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2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1" dur="500"/>
                                        <p:tgtEl>
                                          <p:spTgt spid="4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4500"/>
                            </p:stCondLst>
                            <p:childTnLst>
                              <p:par>
                                <p:cTn id="13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5" dur="500"/>
                                        <p:tgtEl>
                                          <p:spTgt spid="41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37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9" dur="500"/>
                                        <p:tgtEl>
                                          <p:spTgt spid="41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1" grpId="0" animBg="1" autoUpdateAnimBg="0"/>
      <p:bldP spid="410632" grpId="0" animBg="1" autoUpdateAnimBg="0"/>
      <p:bldP spid="410633" grpId="0" animBg="1" autoUpdateAnimBg="0"/>
      <p:bldP spid="410634" grpId="0" animBg="1" autoUpdateAnimBg="0"/>
      <p:bldP spid="410635" grpId="0" animBg="1" autoUpdateAnimBg="0"/>
      <p:bldP spid="410636" grpId="0" animBg="1" autoUpdateAnimBg="0"/>
      <p:bldP spid="410638" grpId="0" animBg="1" autoUpdateAnimBg="0"/>
      <p:bldP spid="410639" grpId="0" animBg="1" autoUpdateAnimBg="0"/>
      <p:bldP spid="410640" grpId="0" autoUpdateAnimBg="0"/>
      <p:bldP spid="410641" grpId="0" animBg="1" autoUpdateAnimBg="0"/>
      <p:bldP spid="410642" grpId="0" animBg="1" autoUpdateAnimBg="0"/>
      <p:bldP spid="410643" grpId="0" animBg="1"/>
      <p:bldP spid="410644" grpId="0" animBg="1"/>
      <p:bldP spid="410646" grpId="0" animBg="1" autoUpdateAnimBg="0"/>
      <p:bldP spid="410647" grpId="0" autoUpdateAnimBg="0"/>
      <p:bldP spid="410648" grpId="0" autoUpdateAnimBg="0"/>
      <p:bldP spid="410649" grpId="0" autoUpdateAnimBg="0"/>
      <p:bldP spid="410650" grpId="0" autoUpdateAnimBg="0"/>
      <p:bldP spid="410653" grpId="0" animBg="1"/>
      <p:bldP spid="410654" grpId="0" animBg="1"/>
      <p:bldP spid="410655" grpId="0" animBg="1"/>
      <p:bldP spid="410658" grpId="0" autoUpdateAnimBg="0"/>
      <p:bldP spid="410662" grpId="0" autoUpdateAnimBg="0"/>
      <p:bldP spid="410663" grpId="0" autoUpdateAnimBg="0"/>
      <p:bldP spid="410664" grpId="0" autoUpdateAnimBg="0"/>
      <p:bldP spid="410665" grpId="0" autoUpdateAnimBg="0"/>
      <p:bldP spid="410666" grpId="0" autoUpdateAnimBg="0"/>
      <p:bldP spid="410667" grpId="0" autoUpdateAnimBg="0"/>
      <p:bldP spid="410668" grpId="0" autoUpdateAnimBg="0"/>
      <p:bldP spid="410669" grpId="0" autoUpdateAnimBg="0"/>
      <p:bldP spid="410670" grpId="0" autoUpdateAnimBg="0"/>
      <p:bldP spid="410671" grpId="0" autoUpdateAnimBg="0"/>
      <p:bldP spid="410672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800" b="1"/>
              <a:t>Das Blockungsraster in der Qph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7848872" cy="4844572"/>
          </a:xfrm>
          <a:prstGeom prst="rect">
            <a:avLst/>
          </a:prstGeom>
        </p:spPr>
      </p:pic>
    </p:spTree>
  </p:cSld>
  <p:clrMapOvr>
    <a:masterClrMapping/>
  </p:clrMapOvr>
  <p:transition spd="med" advTm="1073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7848600" cy="685800"/>
          </a:xfrm>
        </p:spPr>
        <p:txBody>
          <a:bodyPr/>
          <a:lstStyle/>
          <a:p>
            <a:r>
              <a:rPr lang="de-DE" altLang="de-DE" sz="2800" b="1"/>
              <a:t>Aufgabenfelder und Fächer an der EGG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305800" cy="2031325"/>
          </a:xfrm>
          <a:prstGeom prst="rect">
            <a:avLst/>
          </a:prstGeom>
          <a:solidFill>
            <a:srgbClr val="FF4F4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I </a:t>
            </a:r>
            <a:r>
              <a:rPr lang="de-DE" altLang="de-DE" sz="2400" u="sng" dirty="0">
                <a:solidFill>
                  <a:schemeClr val="bg1"/>
                </a:solidFill>
              </a:rPr>
              <a:t>Das sprachlich-literarisch-künstlerische Aufgabenfeld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Deutsch	Englisch</a:t>
            </a:r>
            <a:r>
              <a:rPr lang="de-DE" altLang="de-DE" sz="2400" b="0" dirty="0">
                <a:solidFill>
                  <a:schemeClr val="bg1"/>
                </a:solidFill>
              </a:rPr>
              <a:t>       </a:t>
            </a:r>
            <a:r>
              <a:rPr lang="de-DE" altLang="de-DE" sz="2400" dirty="0">
                <a:solidFill>
                  <a:schemeClr val="bg1"/>
                </a:solidFill>
              </a:rPr>
              <a:t>Spanisch </a:t>
            </a:r>
            <a:r>
              <a:rPr lang="de-DE" altLang="de-DE" sz="1200" dirty="0">
                <a:solidFill>
                  <a:schemeClr val="bg1"/>
                </a:solidFill>
              </a:rPr>
              <a:t>(</a:t>
            </a:r>
            <a:r>
              <a:rPr lang="de-DE" altLang="de-DE" sz="1200" dirty="0" smtClean="0">
                <a:solidFill>
                  <a:schemeClr val="bg1"/>
                </a:solidFill>
              </a:rPr>
              <a:t>neu+ab8)</a:t>
            </a:r>
            <a:r>
              <a:rPr lang="de-DE" altLang="de-DE" sz="2400" b="0" dirty="0">
                <a:solidFill>
                  <a:schemeClr val="bg1"/>
                </a:solidFill>
              </a:rPr>
              <a:t>	    </a:t>
            </a:r>
            <a:r>
              <a:rPr lang="de-DE" altLang="de-DE" sz="2400" dirty="0">
                <a:solidFill>
                  <a:schemeClr val="bg1"/>
                </a:solidFill>
              </a:rPr>
              <a:t>Musik</a:t>
            </a:r>
            <a:r>
              <a:rPr lang="de-DE" altLang="de-DE" sz="2400" b="0" dirty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Latein</a:t>
            </a:r>
            <a:r>
              <a:rPr lang="de-DE" altLang="de-DE" sz="2400" b="0" dirty="0">
                <a:solidFill>
                  <a:schemeClr val="bg1"/>
                </a:solidFill>
              </a:rPr>
              <a:t> </a:t>
            </a:r>
            <a:r>
              <a:rPr lang="de-DE" altLang="de-DE" sz="1400" b="0" dirty="0">
                <a:solidFill>
                  <a:schemeClr val="bg1"/>
                </a:solidFill>
              </a:rPr>
              <a:t>(bis </a:t>
            </a:r>
            <a:r>
              <a:rPr lang="de-DE" altLang="de-DE" sz="1400" b="0" dirty="0" smtClean="0">
                <a:solidFill>
                  <a:schemeClr val="bg1"/>
                </a:solidFill>
              </a:rPr>
              <a:t>EF.2)</a:t>
            </a:r>
            <a:r>
              <a:rPr lang="de-DE" altLang="de-DE" sz="2400" b="0" dirty="0" smtClean="0">
                <a:solidFill>
                  <a:schemeClr val="bg1"/>
                </a:solidFill>
              </a:rPr>
              <a:t> </a:t>
            </a:r>
            <a:r>
              <a:rPr lang="de-DE" altLang="de-DE" sz="2400" b="0" dirty="0">
                <a:solidFill>
                  <a:schemeClr val="bg1"/>
                </a:solidFill>
              </a:rPr>
              <a:t>	</a:t>
            </a:r>
            <a:r>
              <a:rPr lang="de-DE" altLang="de-DE" sz="2400" dirty="0">
                <a:solidFill>
                  <a:schemeClr val="bg1"/>
                </a:solidFill>
              </a:rPr>
              <a:t>Französisch</a:t>
            </a:r>
            <a:r>
              <a:rPr lang="de-DE" altLang="de-DE" sz="2400" b="0" dirty="0">
                <a:solidFill>
                  <a:schemeClr val="bg1"/>
                </a:solidFill>
              </a:rPr>
              <a:t> </a:t>
            </a:r>
            <a:r>
              <a:rPr lang="de-DE" altLang="de-DE" sz="1200" dirty="0" smtClean="0">
                <a:solidFill>
                  <a:schemeClr val="bg1"/>
                </a:solidFill>
              </a:rPr>
              <a:t>(</a:t>
            </a:r>
            <a:r>
              <a:rPr lang="de-DE" altLang="de-DE" sz="1200" dirty="0" err="1" smtClean="0">
                <a:solidFill>
                  <a:schemeClr val="bg1"/>
                </a:solidFill>
              </a:rPr>
              <a:t>fortgef</a:t>
            </a:r>
            <a:r>
              <a:rPr lang="de-DE" altLang="de-DE" sz="1200" dirty="0">
                <a:solidFill>
                  <a:schemeClr val="bg1"/>
                </a:solidFill>
              </a:rPr>
              <a:t>.)</a:t>
            </a:r>
            <a:r>
              <a:rPr lang="de-DE" altLang="de-DE" sz="2400" b="0" dirty="0">
                <a:solidFill>
                  <a:schemeClr val="bg1"/>
                </a:solidFill>
              </a:rPr>
              <a:t>      	    </a:t>
            </a:r>
            <a:r>
              <a:rPr lang="de-DE" altLang="de-DE" sz="2400" b="0" dirty="0" smtClean="0">
                <a:solidFill>
                  <a:schemeClr val="bg1"/>
                </a:solidFill>
              </a:rPr>
              <a:t>	    </a:t>
            </a:r>
            <a:r>
              <a:rPr lang="de-DE" altLang="de-DE" sz="2400" dirty="0" smtClean="0">
                <a:solidFill>
                  <a:schemeClr val="bg1"/>
                </a:solidFill>
              </a:rPr>
              <a:t>Kunst</a:t>
            </a:r>
            <a:r>
              <a:rPr lang="de-DE" altLang="de-DE" sz="2400" b="0" dirty="0" smtClean="0">
                <a:solidFill>
                  <a:schemeClr val="bg1"/>
                </a:solidFill>
              </a:rPr>
              <a:t>       </a:t>
            </a:r>
            <a:r>
              <a:rPr lang="de-DE" altLang="de-DE" sz="2000" b="0" dirty="0" smtClean="0">
                <a:solidFill>
                  <a:schemeClr val="bg1"/>
                </a:solidFill>
              </a:rPr>
              <a:t> </a:t>
            </a:r>
            <a:endParaRPr lang="de-DE" altLang="de-DE" sz="2000" b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000" b="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304800" y="3581400"/>
            <a:ext cx="8305800" cy="1565275"/>
          </a:xfrm>
          <a:prstGeom prst="rect">
            <a:avLst/>
          </a:prstGeom>
          <a:solidFill>
            <a:srgbClr val="54D454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II  </a:t>
            </a:r>
            <a:r>
              <a:rPr lang="de-DE" altLang="de-DE" sz="2400" u="sng" dirty="0">
                <a:solidFill>
                  <a:schemeClr val="bg1"/>
                </a:solidFill>
              </a:rPr>
              <a:t>Das gesellschaftswissenschaftliche Aufgabenfeld</a:t>
            </a:r>
            <a:endParaRPr lang="de-DE" altLang="de-DE" sz="2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Geschichte	Erziehungswissenschaft	</a:t>
            </a:r>
            <a:endParaRPr lang="de-DE" altLang="de-DE" sz="2400" b="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altLang="de-DE" sz="2400" dirty="0">
                <a:solidFill>
                  <a:schemeClr val="bg1"/>
                </a:solidFill>
              </a:rPr>
              <a:t>Sozialwissenschaften		</a:t>
            </a:r>
          </a:p>
        </p:txBody>
      </p:sp>
      <p:sp>
        <p:nvSpPr>
          <p:cNvPr id="331786" name="Rectangle 10"/>
          <p:cNvSpPr>
            <a:spLocks noChangeArrowheads="1"/>
          </p:cNvSpPr>
          <p:nvPr/>
        </p:nvSpPr>
        <p:spPr bwMode="auto">
          <a:xfrm>
            <a:off x="304800" y="5105400"/>
            <a:ext cx="8305800" cy="1565275"/>
          </a:xfrm>
          <a:prstGeom prst="rect">
            <a:avLst/>
          </a:prstGeom>
          <a:solidFill>
            <a:srgbClr val="3399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III  </a:t>
            </a:r>
            <a:r>
              <a:rPr lang="de-DE" altLang="de-DE" sz="2400" u="sng" dirty="0">
                <a:solidFill>
                  <a:schemeClr val="tx1"/>
                </a:solidFill>
              </a:rPr>
              <a:t>Das math. -naturwissenschaftlich-techn.  Aufgabenfeld</a:t>
            </a:r>
            <a:endParaRPr lang="de-DE" altLang="de-DE" sz="2000" u="sng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Mathematik 	Biologie 	Chemie</a:t>
            </a:r>
          </a:p>
          <a:p>
            <a:pPr>
              <a:buFont typeface="Wingdings" pitchFamily="2" charset="2"/>
              <a:buNone/>
            </a:pPr>
            <a:r>
              <a:rPr lang="de-DE" altLang="de-DE" sz="2400" dirty="0">
                <a:solidFill>
                  <a:schemeClr val="tx1"/>
                </a:solidFill>
              </a:rPr>
              <a:t> 		Physik       Informatik</a:t>
            </a:r>
            <a:endParaRPr lang="de-DE" altLang="de-DE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None/>
            </a:pPr>
            <a:endParaRPr lang="de-DE" altLang="de-DE" sz="2400" dirty="0">
              <a:solidFill>
                <a:schemeClr val="bg1"/>
              </a:solidFill>
            </a:endParaRPr>
          </a:p>
        </p:txBody>
      </p:sp>
      <p:sp>
        <p:nvSpPr>
          <p:cNvPr id="331788" name="AutoShape 12"/>
          <p:cNvSpPr>
            <a:spLocks noChangeArrowheads="1"/>
          </p:cNvSpPr>
          <p:nvPr/>
        </p:nvSpPr>
        <p:spPr bwMode="auto">
          <a:xfrm>
            <a:off x="5334000" y="4495800"/>
            <a:ext cx="3810000" cy="2209800"/>
          </a:xfrm>
          <a:prstGeom prst="cloudCallout">
            <a:avLst>
              <a:gd name="adj1" fmla="val -66875"/>
              <a:gd name="adj2" fmla="val 5222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1789" name="Text Box 13"/>
          <p:cNvSpPr txBox="1">
            <a:spLocks noChangeArrowheads="1"/>
          </p:cNvSpPr>
          <p:nvPr/>
        </p:nvSpPr>
        <p:spPr bwMode="auto">
          <a:xfrm>
            <a:off x="5724128" y="5000535"/>
            <a:ext cx="327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 dirty="0">
                <a:solidFill>
                  <a:schemeClr val="bg1"/>
                </a:solidFill>
                <a:latin typeface="Arial" charset="0"/>
              </a:rPr>
              <a:t>Sport und Religion gehören keinem </a:t>
            </a:r>
            <a:r>
              <a:rPr lang="de-DE" altLang="de-DE" sz="2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2400" dirty="0" smtClean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400" dirty="0" smtClean="0">
                <a:solidFill>
                  <a:schemeClr val="bg1"/>
                </a:solidFill>
                <a:latin typeface="Arial" charset="0"/>
              </a:rPr>
              <a:t>Aufgabenfeld an</a:t>
            </a:r>
            <a:endParaRPr lang="de-DE" altLang="de-DE" sz="24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13304"/>
      </p:ext>
    </p:extLst>
  </p:cSld>
  <p:clrMapOvr>
    <a:masterClrMapping/>
  </p:clrMapOvr>
  <p:transition spd="med" advTm="2672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  <p:bldP spid="331782" grpId="0" animBg="1" autoUpdateAnimBg="0"/>
      <p:bldP spid="331783" grpId="0" animBg="1" autoUpdateAnimBg="0"/>
      <p:bldP spid="331786" grpId="0" animBg="1" autoUpdateAnimBg="0"/>
      <p:bldP spid="331788" grpId="0" animBg="1" autoUpdateAnimBg="0"/>
      <p:bldP spid="33178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979488"/>
            <a:ext cx="8839200" cy="544512"/>
          </a:xfrm>
          <a:noFill/>
          <a:ln/>
        </p:spPr>
        <p:txBody>
          <a:bodyPr lIns="0" tIns="144000" rIns="0" bIns="0" anchor="t"/>
          <a:lstStyle/>
          <a:p>
            <a:r>
              <a:rPr lang="de-DE" altLang="de-DE" sz="2400" b="1" dirty="0"/>
              <a:t>Ausgestaltung des erhöhten Wochenstundenrahmens </a:t>
            </a:r>
            <a:endParaRPr lang="de-DE" altLang="de-DE" sz="1800" dirty="0"/>
          </a:p>
        </p:txBody>
      </p:sp>
      <p:sp>
        <p:nvSpPr>
          <p:cNvPr id="432131" name="Oval 1027"/>
          <p:cNvSpPr>
            <a:spLocks noChangeArrowheads="1"/>
          </p:cNvSpPr>
          <p:nvPr/>
        </p:nvSpPr>
        <p:spPr bwMode="auto">
          <a:xfrm>
            <a:off x="331788" y="3606800"/>
            <a:ext cx="2665412" cy="1150938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10 Kurse</a:t>
            </a:r>
          </a:p>
        </p:txBody>
      </p:sp>
      <p:sp>
        <p:nvSpPr>
          <p:cNvPr id="432132" name="Rectangle 1028"/>
          <p:cNvSpPr>
            <a:spLocks noChangeArrowheads="1"/>
          </p:cNvSpPr>
          <p:nvPr/>
        </p:nvSpPr>
        <p:spPr bwMode="auto">
          <a:xfrm>
            <a:off x="4716463" y="3665538"/>
            <a:ext cx="4176712" cy="936625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11. Wahlkurs  </a:t>
            </a: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oder</a:t>
            </a:r>
          </a:p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 2 Vertiefungsfächer </a:t>
            </a: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oder</a:t>
            </a:r>
          </a:p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 11. Wahlkurs plus Vertiefungsfach*</a:t>
            </a:r>
          </a:p>
        </p:txBody>
      </p:sp>
      <p:sp>
        <p:nvSpPr>
          <p:cNvPr id="432133" name="Oval 1029"/>
          <p:cNvSpPr>
            <a:spLocks noChangeArrowheads="1"/>
          </p:cNvSpPr>
          <p:nvPr/>
        </p:nvSpPr>
        <p:spPr bwMode="auto">
          <a:xfrm>
            <a:off x="388938" y="5151438"/>
            <a:ext cx="2665412" cy="1150937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2 Leistungskurse</a:t>
            </a:r>
          </a:p>
          <a:p>
            <a:pPr algn="ctr"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7 Grundkurse</a:t>
            </a:r>
          </a:p>
        </p:txBody>
      </p:sp>
      <p:sp>
        <p:nvSpPr>
          <p:cNvPr id="432134" name="Rectangle 1030"/>
          <p:cNvSpPr>
            <a:spLocks noChangeArrowheads="1"/>
          </p:cNvSpPr>
          <p:nvPr/>
        </p:nvSpPr>
        <p:spPr bwMode="auto">
          <a:xfrm>
            <a:off x="4706938" y="5343525"/>
            <a:ext cx="4176712" cy="936625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 8. Grundkurs  </a:t>
            </a: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oder</a:t>
            </a:r>
          </a:p>
          <a:p>
            <a:pPr eaLnBrk="1" hangingPunct="1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-   Vertiefungsfächer / Projektkurs</a:t>
            </a:r>
          </a:p>
        </p:txBody>
      </p:sp>
      <p:sp>
        <p:nvSpPr>
          <p:cNvPr id="432135" name="Text Box 1031"/>
          <p:cNvSpPr txBox="1">
            <a:spLocks noChangeArrowheads="1"/>
          </p:cNvSpPr>
          <p:nvPr/>
        </p:nvSpPr>
        <p:spPr bwMode="auto">
          <a:xfrm>
            <a:off x="433388" y="3195638"/>
            <a:ext cx="2354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Einführungsphase</a:t>
            </a:r>
          </a:p>
        </p:txBody>
      </p:sp>
      <p:sp>
        <p:nvSpPr>
          <p:cNvPr id="432136" name="Text Box 1032"/>
          <p:cNvSpPr txBox="1">
            <a:spLocks noChangeArrowheads="1"/>
          </p:cNvSpPr>
          <p:nvPr/>
        </p:nvSpPr>
        <p:spPr bwMode="auto">
          <a:xfrm>
            <a:off x="3241675" y="3897313"/>
            <a:ext cx="979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plus</a:t>
            </a:r>
          </a:p>
        </p:txBody>
      </p:sp>
      <p:sp>
        <p:nvSpPr>
          <p:cNvPr id="432137" name="Text Box 1033"/>
          <p:cNvSpPr txBox="1">
            <a:spLocks noChangeArrowheads="1"/>
          </p:cNvSpPr>
          <p:nvPr/>
        </p:nvSpPr>
        <p:spPr bwMode="auto">
          <a:xfrm>
            <a:off x="473075" y="4759325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u="sng">
                <a:solidFill>
                  <a:schemeClr val="bg1"/>
                </a:solidFill>
                <a:latin typeface="Arial" charset="0"/>
              </a:rPr>
              <a:t>Qualifikationsphase</a:t>
            </a:r>
          </a:p>
        </p:txBody>
      </p:sp>
      <p:sp>
        <p:nvSpPr>
          <p:cNvPr id="432138" name="Text Box 1034"/>
          <p:cNvSpPr txBox="1">
            <a:spLocks noChangeArrowheads="1"/>
          </p:cNvSpPr>
          <p:nvPr/>
        </p:nvSpPr>
        <p:spPr bwMode="auto">
          <a:xfrm>
            <a:off x="3244850" y="5487988"/>
            <a:ext cx="979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plus</a:t>
            </a:r>
          </a:p>
        </p:txBody>
      </p:sp>
      <p:sp>
        <p:nvSpPr>
          <p:cNvPr id="432139" name="Text Box 1035"/>
          <p:cNvSpPr txBox="1">
            <a:spLocks noChangeArrowheads="1"/>
          </p:cNvSpPr>
          <p:nvPr/>
        </p:nvSpPr>
        <p:spPr bwMode="auto">
          <a:xfrm>
            <a:off x="533400" y="1981200"/>
            <a:ext cx="8305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Book Antiqua" pitchFamily="18" charset="0"/>
              </a:rPr>
              <a:t>Neue Elemente</a:t>
            </a:r>
            <a:r>
              <a:rPr lang="de-DE" altLang="de-DE" sz="2000" b="0">
                <a:solidFill>
                  <a:schemeClr val="bg1"/>
                </a:solidFill>
                <a:latin typeface="Book Antiqua" pitchFamily="18" charset="0"/>
              </a:rPr>
              <a:t>: i.d.R.</a:t>
            </a:r>
            <a:r>
              <a:rPr lang="de-DE" altLang="de-DE" sz="2400" b="0">
                <a:solidFill>
                  <a:srgbClr val="3333CC"/>
                </a:solidFill>
                <a:latin typeface="Book Antiqua" pitchFamily="18" charset="0"/>
              </a:rPr>
              <a:t> </a:t>
            </a:r>
            <a:r>
              <a:rPr lang="de-DE" altLang="de-DE" sz="2400" b="0">
                <a:solidFill>
                  <a:srgbClr val="0000CC"/>
                </a:solidFill>
                <a:latin typeface="Book Antiqua" pitchFamily="18" charset="0"/>
              </a:rPr>
              <a:t>2-std. Vertiefungsfächer</a:t>
            </a:r>
            <a:r>
              <a:rPr lang="de-DE" altLang="de-DE" sz="2400">
                <a:solidFill>
                  <a:srgbClr val="3333CC"/>
                </a:solidFill>
                <a:latin typeface="Book Antiqua" pitchFamily="18" charset="0"/>
              </a:rPr>
              <a:t> </a:t>
            </a:r>
            <a:r>
              <a:rPr lang="de-DE" altLang="de-DE" sz="2000" b="0">
                <a:solidFill>
                  <a:schemeClr val="bg1"/>
                </a:solidFill>
                <a:latin typeface="Book Antiqua" pitchFamily="18" charset="0"/>
              </a:rPr>
              <a:t>im Kernfachbereich</a:t>
            </a:r>
            <a:r>
              <a:rPr lang="de-DE" altLang="de-DE" sz="2400" b="0">
                <a:solidFill>
                  <a:schemeClr val="bg1"/>
                </a:solidFill>
                <a:latin typeface="Book Antiqua" pitchFamily="18" charset="0"/>
              </a:rPr>
              <a:t>  </a:t>
            </a:r>
            <a:br>
              <a:rPr lang="de-DE" altLang="de-DE" sz="2400" b="0">
                <a:solidFill>
                  <a:schemeClr val="bg1"/>
                </a:solidFill>
                <a:latin typeface="Book Antiqua" pitchFamily="18" charset="0"/>
              </a:rPr>
            </a:br>
            <a:r>
              <a:rPr lang="de-DE" altLang="de-DE" sz="2000" b="0">
                <a:solidFill>
                  <a:schemeClr val="bg1"/>
                </a:solidFill>
                <a:latin typeface="Book Antiqua" pitchFamily="18" charset="0"/>
              </a:rPr>
              <a:t>sowie</a:t>
            </a:r>
            <a:r>
              <a:rPr lang="de-DE" altLang="de-DE" sz="2400" b="0">
                <a:solidFill>
                  <a:srgbClr val="3333CC"/>
                </a:solidFill>
                <a:latin typeface="Book Antiqua" pitchFamily="18" charset="0"/>
              </a:rPr>
              <a:t> </a:t>
            </a:r>
            <a:r>
              <a:rPr lang="de-DE" altLang="de-DE" sz="2400" b="0">
                <a:solidFill>
                  <a:srgbClr val="FF3300"/>
                </a:solidFill>
                <a:latin typeface="Book Antiqua" pitchFamily="18" charset="0"/>
              </a:rPr>
              <a:t>2.-std. Projektkurse</a:t>
            </a:r>
          </a:p>
        </p:txBody>
      </p:sp>
      <p:sp>
        <p:nvSpPr>
          <p:cNvPr id="432140" name="Text Box 1036"/>
          <p:cNvSpPr txBox="1">
            <a:spLocks noChangeArrowheads="1"/>
          </p:cNvSpPr>
          <p:nvPr/>
        </p:nvSpPr>
        <p:spPr bwMode="auto">
          <a:xfrm>
            <a:off x="457200" y="2682875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Book Antiqua" pitchFamily="18" charset="0"/>
              </a:rPr>
              <a:t>Stundenzahl je Jahrgangsstufe: durchschnittlich</a:t>
            </a:r>
            <a:r>
              <a:rPr lang="de-DE" altLang="de-DE" sz="2400">
                <a:solidFill>
                  <a:srgbClr val="3333CC"/>
                </a:solidFill>
                <a:latin typeface="Book Antiqua" pitchFamily="18" charset="0"/>
              </a:rPr>
              <a:t> </a:t>
            </a:r>
            <a:r>
              <a:rPr lang="de-DE" altLang="de-DE" sz="2400">
                <a:solidFill>
                  <a:srgbClr val="336600"/>
                </a:solidFill>
                <a:latin typeface="Book Antiqua" pitchFamily="18" charset="0"/>
              </a:rPr>
              <a:t>34 WStd</a:t>
            </a:r>
            <a:r>
              <a:rPr lang="de-DE" altLang="de-DE" sz="2400">
                <a:solidFill>
                  <a:srgbClr val="3333CC"/>
                </a:solidFill>
                <a:latin typeface="Book Antiqua" pitchFamily="18" charset="0"/>
              </a:rPr>
              <a:t>.</a:t>
            </a:r>
          </a:p>
        </p:txBody>
      </p:sp>
      <p:sp>
        <p:nvSpPr>
          <p:cNvPr id="432141" name="Text Box 1037"/>
          <p:cNvSpPr txBox="1">
            <a:spLocks noChangeArrowheads="1"/>
          </p:cNvSpPr>
          <p:nvPr/>
        </p:nvSpPr>
        <p:spPr bwMode="auto">
          <a:xfrm>
            <a:off x="4724400" y="4572000"/>
            <a:ext cx="4191000" cy="2746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/>
              <a:t>* An der EGG i.d.R. 11 Kurse + VF Mathematik</a:t>
            </a:r>
          </a:p>
        </p:txBody>
      </p:sp>
    </p:spTree>
    <p:extLst>
      <p:ext uri="{BB962C8B-B14F-4D97-AF65-F5344CB8AC3E}">
        <p14:creationId xmlns:p14="http://schemas.microsoft.com/office/powerpoint/2010/main" val="158160317"/>
      </p:ext>
    </p:extLst>
  </p:cSld>
  <p:clrMapOvr>
    <a:masterClrMapping/>
  </p:clrMapOvr>
  <p:transition spd="med" advTm="30483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3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3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3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3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3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3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3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3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0" grpId="0" autoUpdateAnimBg="0"/>
      <p:bldP spid="432131" grpId="0" animBg="1" autoUpdateAnimBg="0"/>
      <p:bldP spid="432132" grpId="0" animBg="1" autoUpdateAnimBg="0"/>
      <p:bldP spid="432133" grpId="0" animBg="1" autoUpdateAnimBg="0"/>
      <p:bldP spid="432134" grpId="0" animBg="1" autoUpdateAnimBg="0"/>
      <p:bldP spid="432135" grpId="0" autoUpdateAnimBg="0"/>
      <p:bldP spid="432136" grpId="0" autoUpdateAnimBg="0"/>
      <p:bldP spid="432137" grpId="0" autoUpdateAnimBg="0"/>
      <p:bldP spid="432138" grpId="0" autoUpdateAnimBg="0"/>
      <p:bldP spid="432139" grpId="0" autoUpdateAnimBg="0"/>
      <p:bldP spid="432140" grpId="0" autoUpdateAnimBg="0"/>
      <p:bldP spid="43214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ext Box 1026"/>
          <p:cNvSpPr txBox="1">
            <a:spLocks noChangeArrowheads="1"/>
          </p:cNvSpPr>
          <p:nvPr/>
        </p:nvSpPr>
        <p:spPr bwMode="auto">
          <a:xfrm>
            <a:off x="609600" y="1600200"/>
            <a:ext cx="7620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3300"/>
              </a:buClr>
              <a:buFont typeface="Wingdings" pitchFamily="2" charset="2"/>
              <a:buNone/>
            </a:pPr>
            <a:r>
              <a:rPr lang="de-DE" altLang="de-DE" sz="3600" b="0" i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Pflichtbelegung u.Wochenstundenzahl:</a:t>
            </a:r>
            <a:r>
              <a:rPr lang="de-DE" altLang="de-DE" sz="3600" b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89123" name="Rectangle 1027"/>
          <p:cNvSpPr>
            <a:spLocks noChangeArrowheads="1"/>
          </p:cNvSpPr>
          <p:nvPr/>
        </p:nvSpPr>
        <p:spPr bwMode="auto">
          <a:xfrm>
            <a:off x="1066800" y="3387080"/>
            <a:ext cx="5181600" cy="7620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400" b="0" dirty="0" smtClean="0">
                <a:latin typeface="Arial" charset="0"/>
              </a:rPr>
              <a:t>EF: </a:t>
            </a:r>
            <a:r>
              <a:rPr lang="de-DE" altLang="de-DE" sz="2400" b="0" dirty="0">
                <a:latin typeface="Arial" charset="0"/>
              </a:rPr>
              <a:t>33 - 34(+1) </a:t>
            </a:r>
            <a:r>
              <a:rPr lang="de-DE" altLang="de-DE" sz="1400" b="0" dirty="0">
                <a:latin typeface="Arial" charset="0"/>
              </a:rPr>
              <a:t>x 45‘</a:t>
            </a:r>
          </a:p>
          <a:p>
            <a:pPr algn="ctr"/>
            <a:r>
              <a:rPr lang="de-DE" altLang="de-DE" sz="2000" b="0" dirty="0">
                <a:latin typeface="Arial" charset="0"/>
                <a:sym typeface="Wingdings" pitchFamily="2" charset="2"/>
              </a:rPr>
              <a:t></a:t>
            </a:r>
            <a:r>
              <a:rPr lang="de-DE" altLang="de-DE" sz="2000" b="0" dirty="0">
                <a:latin typeface="Arial" charset="0"/>
              </a:rPr>
              <a:t>10 Kurse + (2 VF oder 11. Kurs + 1 VF)</a:t>
            </a:r>
          </a:p>
        </p:txBody>
      </p:sp>
      <p:sp>
        <p:nvSpPr>
          <p:cNvPr id="389124" name="Rectangle 1028"/>
          <p:cNvSpPr>
            <a:spLocks noChangeArrowheads="1"/>
          </p:cNvSpPr>
          <p:nvPr/>
        </p:nvSpPr>
        <p:spPr bwMode="auto">
          <a:xfrm>
            <a:off x="1066800" y="5486400"/>
            <a:ext cx="5257800" cy="7620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lvl="1" algn="ctr">
              <a:buClr>
                <a:srgbClr val="6600FF"/>
              </a:buClr>
              <a:buFont typeface="Wingdings" pitchFamily="2" charset="2"/>
              <a:buNone/>
            </a:pPr>
            <a:r>
              <a:rPr lang="de-DE" altLang="de-DE" sz="2400" b="0">
                <a:latin typeface="Arial" charset="0"/>
              </a:rPr>
              <a:t>Jgst. 12-13: 33-35h (+1h)</a:t>
            </a:r>
            <a:r>
              <a:rPr lang="de-DE" altLang="de-DE" sz="3200" b="0">
                <a:latin typeface="Arial" charset="0"/>
              </a:rPr>
              <a:t/>
            </a:r>
            <a:br>
              <a:rPr lang="de-DE" altLang="de-DE" sz="3200" b="0">
                <a:latin typeface="Arial" charset="0"/>
              </a:rPr>
            </a:br>
            <a:r>
              <a:rPr lang="de-DE" altLang="de-DE" sz="2000" b="0">
                <a:latin typeface="Arial" charset="0"/>
                <a:sym typeface="Wingdings" pitchFamily="2" charset="2"/>
              </a:rPr>
              <a:t>2 LK und 7 GK + (8. GK oder VF/PK)</a:t>
            </a:r>
          </a:p>
        </p:txBody>
      </p:sp>
      <p:sp>
        <p:nvSpPr>
          <p:cNvPr id="389125" name="AutoShape 1029"/>
          <p:cNvSpPr>
            <a:spLocks noChangeArrowheads="1"/>
          </p:cNvSpPr>
          <p:nvPr/>
        </p:nvSpPr>
        <p:spPr bwMode="auto">
          <a:xfrm>
            <a:off x="5486400" y="1524000"/>
            <a:ext cx="2590800" cy="2057400"/>
          </a:xfrm>
          <a:prstGeom prst="cloudCallout">
            <a:avLst>
              <a:gd name="adj1" fmla="val -40810"/>
              <a:gd name="adj2" fmla="val 57023"/>
            </a:avLst>
          </a:pr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26" name="Text Box 1030"/>
          <p:cNvSpPr txBox="1">
            <a:spLocks noChangeArrowheads="1"/>
          </p:cNvSpPr>
          <p:nvPr/>
        </p:nvSpPr>
        <p:spPr bwMode="auto">
          <a:xfrm>
            <a:off x="5791200" y="1708150"/>
            <a:ext cx="213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Alle Kurse bis auf die neu einsetzende 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FS  sind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 3-stündig!</a:t>
            </a:r>
            <a:endParaRPr lang="de-DE" altLang="de-DE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27" name="AutoShape 1031"/>
          <p:cNvSpPr>
            <a:spLocks noChangeArrowheads="1"/>
          </p:cNvSpPr>
          <p:nvPr/>
        </p:nvSpPr>
        <p:spPr bwMode="auto">
          <a:xfrm>
            <a:off x="-76200" y="4114800"/>
            <a:ext cx="2438400" cy="1676400"/>
          </a:xfrm>
          <a:prstGeom prst="cloudCallout">
            <a:avLst>
              <a:gd name="adj1" fmla="val 52148"/>
              <a:gd name="adj2" fmla="val 37972"/>
            </a:avLst>
          </a:pr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28" name="Text Box 1032"/>
          <p:cNvSpPr txBox="1">
            <a:spLocks noChangeArrowheads="1"/>
          </p:cNvSpPr>
          <p:nvPr/>
        </p:nvSpPr>
        <p:spPr bwMode="auto">
          <a:xfrm>
            <a:off x="76200" y="4479925"/>
            <a:ext cx="1981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LK sind</a:t>
            </a:r>
            <a:br>
              <a:rPr lang="de-DE" altLang="de-DE" sz="20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 5-stündig,</a:t>
            </a:r>
            <a:br>
              <a:rPr lang="de-DE" altLang="de-DE" sz="20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GK 3-stündig!</a:t>
            </a:r>
          </a:p>
        </p:txBody>
      </p:sp>
      <p:sp>
        <p:nvSpPr>
          <p:cNvPr id="389129" name="AutoShape 1033"/>
          <p:cNvSpPr>
            <a:spLocks noChangeArrowheads="1"/>
          </p:cNvSpPr>
          <p:nvPr/>
        </p:nvSpPr>
        <p:spPr bwMode="auto">
          <a:xfrm>
            <a:off x="5791200" y="3429000"/>
            <a:ext cx="3352800" cy="1752600"/>
          </a:xfrm>
          <a:prstGeom prst="cloudCallout">
            <a:avLst>
              <a:gd name="adj1" fmla="val -66903"/>
              <a:gd name="adj2" fmla="val -5616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30" name="Text Box 1034"/>
          <p:cNvSpPr txBox="1">
            <a:spLocks noChangeArrowheads="1"/>
          </p:cNvSpPr>
          <p:nvPr/>
        </p:nvSpPr>
        <p:spPr bwMode="auto">
          <a:xfrm>
            <a:off x="6400800" y="3794125"/>
            <a:ext cx="2286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Neu einsetzende FS (GK) ist 4-stündig</a:t>
            </a:r>
          </a:p>
        </p:txBody>
      </p:sp>
      <p:sp>
        <p:nvSpPr>
          <p:cNvPr id="389133" name="Rectangle 103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914400"/>
            <a:ext cx="7848600" cy="609600"/>
          </a:xfrm>
        </p:spPr>
        <p:txBody>
          <a:bodyPr/>
          <a:lstStyle/>
          <a:p>
            <a:r>
              <a:rPr lang="de-DE" altLang="de-DE" sz="2800" b="1"/>
              <a:t>Pflichtbelegungen in der GymO</a:t>
            </a:r>
          </a:p>
        </p:txBody>
      </p:sp>
      <p:sp>
        <p:nvSpPr>
          <p:cNvPr id="389134" name="Text Box 1038"/>
          <p:cNvSpPr txBox="1">
            <a:spLocks noChangeArrowheads="1"/>
          </p:cNvSpPr>
          <p:nvPr/>
        </p:nvSpPr>
        <p:spPr bwMode="auto">
          <a:xfrm>
            <a:off x="325581" y="2682875"/>
            <a:ext cx="76200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de-DE" altLang="de-DE" b="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seit dem Schuljahr 2005/2006 gilt an </a:t>
            </a:r>
            <a:br>
              <a:rPr lang="de-DE" altLang="de-DE" b="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de-DE" altLang="de-DE" b="0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der EGG das 60-Minuten-Raster; d.h.:</a:t>
            </a:r>
            <a:r>
              <a:rPr lang="de-DE" altLang="de-DE" sz="3600" b="0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89136" name="Rectangle 1040"/>
          <p:cNvSpPr>
            <a:spLocks noChangeArrowheads="1"/>
          </p:cNvSpPr>
          <p:nvPr/>
        </p:nvSpPr>
        <p:spPr bwMode="auto">
          <a:xfrm>
            <a:off x="1066800" y="3387080"/>
            <a:ext cx="5181600" cy="762000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400" b="0" dirty="0" smtClean="0">
                <a:latin typeface="Arial" charset="0"/>
              </a:rPr>
              <a:t>EF: 26h-27h</a:t>
            </a:r>
            <a:r>
              <a:rPr lang="de-DE" altLang="de-DE" sz="2400" b="0" dirty="0">
                <a:latin typeface="Arial" charset="0"/>
              </a:rPr>
              <a:t>(+1h)</a:t>
            </a:r>
          </a:p>
          <a:p>
            <a:pPr algn="ctr"/>
            <a:r>
              <a:rPr lang="de-DE" altLang="de-DE" sz="2000" b="0" dirty="0">
                <a:latin typeface="Arial" charset="0"/>
                <a:sym typeface="Wingdings" pitchFamily="2" charset="2"/>
              </a:rPr>
              <a:t></a:t>
            </a:r>
            <a:r>
              <a:rPr lang="de-DE" altLang="de-DE" sz="2000" b="0" dirty="0">
                <a:latin typeface="Arial" charset="0"/>
              </a:rPr>
              <a:t>10 Kurse + (2 VF oder 11. Kurs + 1 VF)</a:t>
            </a:r>
          </a:p>
        </p:txBody>
      </p:sp>
      <p:sp>
        <p:nvSpPr>
          <p:cNvPr id="389137" name="AutoShape 1041"/>
          <p:cNvSpPr>
            <a:spLocks noChangeArrowheads="1"/>
          </p:cNvSpPr>
          <p:nvPr/>
        </p:nvSpPr>
        <p:spPr bwMode="auto">
          <a:xfrm>
            <a:off x="5509592" y="1524000"/>
            <a:ext cx="2590800" cy="2057400"/>
          </a:xfrm>
          <a:prstGeom prst="cloudCallout">
            <a:avLst>
              <a:gd name="adj1" fmla="val -40810"/>
              <a:gd name="adj2" fmla="val 57023"/>
            </a:avLst>
          </a:pr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38" name="Text Box 1042"/>
          <p:cNvSpPr txBox="1">
            <a:spLocks noChangeArrowheads="1"/>
          </p:cNvSpPr>
          <p:nvPr/>
        </p:nvSpPr>
        <p:spPr bwMode="auto">
          <a:xfrm>
            <a:off x="5724128" y="1736725"/>
            <a:ext cx="2133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Alle Kurse bis auf D, E, BI + die neue 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FS  sind</a:t>
            </a:r>
            <a:br>
              <a:rPr lang="de-DE" altLang="de-DE" sz="20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 2-stündig!</a:t>
            </a:r>
            <a:endParaRPr lang="de-DE" altLang="de-DE" sz="20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39" name="AutoShape 1043"/>
          <p:cNvSpPr>
            <a:spLocks noChangeArrowheads="1"/>
          </p:cNvSpPr>
          <p:nvPr/>
        </p:nvSpPr>
        <p:spPr bwMode="auto">
          <a:xfrm>
            <a:off x="5791200" y="3429000"/>
            <a:ext cx="3352800" cy="1752600"/>
          </a:xfrm>
          <a:prstGeom prst="cloudCallout">
            <a:avLst>
              <a:gd name="adj1" fmla="val -66903"/>
              <a:gd name="adj2" fmla="val -5616"/>
            </a:avLst>
          </a:prstGeom>
          <a:solidFill>
            <a:srgbClr val="FF6DC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de-DE" altLang="de-DE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0" name="Text Box 1044"/>
          <p:cNvSpPr txBox="1">
            <a:spLocks noChangeArrowheads="1"/>
          </p:cNvSpPr>
          <p:nvPr/>
        </p:nvSpPr>
        <p:spPr bwMode="auto">
          <a:xfrm>
            <a:off x="6324600" y="3789040"/>
            <a:ext cx="228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E, D, BI + </a:t>
            </a:r>
            <a:r>
              <a:rPr lang="de-DE" altLang="de-DE" sz="2000" dirty="0" smtClean="0">
                <a:solidFill>
                  <a:schemeClr val="bg1"/>
                </a:solidFill>
                <a:latin typeface="Arial" charset="0"/>
              </a:rPr>
              <a:t>S0=neue </a:t>
            </a: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FS (GK) </a:t>
            </a:r>
            <a:r>
              <a:rPr lang="de-DE" altLang="de-DE" sz="2000" dirty="0" smtClean="0">
                <a:solidFill>
                  <a:schemeClr val="bg1"/>
                </a:solidFill>
                <a:latin typeface="Arial" charset="0"/>
              </a:rPr>
              <a:t>sind </a:t>
            </a: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3-stündig</a:t>
            </a:r>
          </a:p>
        </p:txBody>
      </p:sp>
      <p:sp>
        <p:nvSpPr>
          <p:cNvPr id="389141" name="Rectangle 1045"/>
          <p:cNvSpPr>
            <a:spLocks noChangeArrowheads="1"/>
          </p:cNvSpPr>
          <p:nvPr/>
        </p:nvSpPr>
        <p:spPr bwMode="auto">
          <a:xfrm>
            <a:off x="685800" y="5517232"/>
            <a:ext cx="5715000" cy="769441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lvl="1" algn="ctr">
              <a:buClr>
                <a:srgbClr val="6600FF"/>
              </a:buClr>
              <a:buFont typeface="Wingdings" pitchFamily="2" charset="2"/>
              <a:buNone/>
            </a:pPr>
            <a:r>
              <a:rPr lang="de-DE" altLang="de-DE" sz="2400" b="0" dirty="0" err="1" smtClean="0">
                <a:latin typeface="Arial" charset="0"/>
              </a:rPr>
              <a:t>QPh</a:t>
            </a:r>
            <a:r>
              <a:rPr lang="de-DE" altLang="de-DE" sz="2400" b="0" dirty="0" smtClean="0">
                <a:latin typeface="Arial" charset="0"/>
              </a:rPr>
              <a:t>: </a:t>
            </a:r>
            <a:r>
              <a:rPr lang="de-DE" altLang="de-DE" sz="2400" b="0" dirty="0">
                <a:latin typeface="Arial" charset="0"/>
              </a:rPr>
              <a:t>23-26h(+1h)</a:t>
            </a:r>
            <a:r>
              <a:rPr lang="de-DE" altLang="de-DE" sz="3200" b="0" dirty="0">
                <a:latin typeface="Arial" charset="0"/>
              </a:rPr>
              <a:t/>
            </a:r>
            <a:br>
              <a:rPr lang="de-DE" altLang="de-DE" sz="3200" b="0" dirty="0">
                <a:latin typeface="Arial" charset="0"/>
              </a:rPr>
            </a:br>
            <a:r>
              <a:rPr lang="de-DE" altLang="de-DE" sz="2000" b="0" dirty="0">
                <a:latin typeface="Arial" charset="0"/>
                <a:sym typeface="Wingdings" pitchFamily="2" charset="2"/>
              </a:rPr>
              <a:t>2 LK und 7 GK + </a:t>
            </a:r>
            <a:r>
              <a:rPr lang="de-DE" altLang="de-DE" sz="2000" b="0" dirty="0" smtClean="0">
                <a:latin typeface="Arial" charset="0"/>
                <a:sym typeface="Wingdings" pitchFamily="2" charset="2"/>
              </a:rPr>
              <a:t>(</a:t>
            </a:r>
            <a:r>
              <a:rPr lang="de-DE" altLang="de-DE" sz="2000" b="0" dirty="0">
                <a:latin typeface="Arial" charset="0"/>
                <a:sym typeface="Wingdings" pitchFamily="2" charset="2"/>
              </a:rPr>
              <a:t>8. GK oder VF/PK)</a:t>
            </a:r>
            <a:endParaRPr lang="de-DE" altLang="de-DE" sz="2000" b="0" dirty="0">
              <a:latin typeface="Arial" charset="0"/>
            </a:endParaRPr>
          </a:p>
        </p:txBody>
      </p:sp>
      <p:sp>
        <p:nvSpPr>
          <p:cNvPr id="389142" name="AutoShape 1046"/>
          <p:cNvSpPr>
            <a:spLocks noChangeArrowheads="1"/>
          </p:cNvSpPr>
          <p:nvPr/>
        </p:nvSpPr>
        <p:spPr bwMode="auto">
          <a:xfrm>
            <a:off x="-76200" y="4077072"/>
            <a:ext cx="2438400" cy="1676400"/>
          </a:xfrm>
          <a:prstGeom prst="cloudCallout">
            <a:avLst>
              <a:gd name="adj1" fmla="val 52148"/>
              <a:gd name="adj2" fmla="val 37972"/>
            </a:avLst>
          </a:prstGeom>
          <a:solidFill>
            <a:srgbClr val="FFFFCC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3" name="Text Box 1047"/>
          <p:cNvSpPr txBox="1">
            <a:spLocks noChangeArrowheads="1"/>
          </p:cNvSpPr>
          <p:nvPr/>
        </p:nvSpPr>
        <p:spPr bwMode="auto">
          <a:xfrm>
            <a:off x="76200" y="4509120"/>
            <a:ext cx="2133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LK = 4h,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GK = 2h, </a:t>
            </a:r>
            <a:br>
              <a:rPr lang="de-DE" altLang="de-DE" sz="180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S0 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=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3h</a:t>
            </a:r>
            <a:endParaRPr lang="de-DE" altLang="de-DE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4" name="AutoShape 1048"/>
          <p:cNvSpPr>
            <a:spLocks noChangeArrowheads="1"/>
          </p:cNvSpPr>
          <p:nvPr/>
        </p:nvSpPr>
        <p:spPr bwMode="auto">
          <a:xfrm>
            <a:off x="2590800" y="4495800"/>
            <a:ext cx="3200400" cy="914400"/>
          </a:xfrm>
          <a:prstGeom prst="cloudCallout">
            <a:avLst>
              <a:gd name="adj1" fmla="val 12056"/>
              <a:gd name="adj2" fmla="val -84722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6" name="Text Box 1050"/>
          <p:cNvSpPr txBox="1">
            <a:spLocks noChangeArrowheads="1"/>
          </p:cNvSpPr>
          <p:nvPr/>
        </p:nvSpPr>
        <p:spPr bwMode="auto">
          <a:xfrm>
            <a:off x="3084513" y="4572000"/>
            <a:ext cx="2208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M ist 3-stündig </a:t>
            </a:r>
          </a:p>
          <a:p>
            <a:pPr algn="ctr"/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+ 2 stündiges VF</a:t>
            </a:r>
          </a:p>
        </p:txBody>
      </p:sp>
      <p:sp>
        <p:nvSpPr>
          <p:cNvPr id="389145" name="AutoShape 1049"/>
          <p:cNvSpPr>
            <a:spLocks noChangeArrowheads="1"/>
          </p:cNvSpPr>
          <p:nvPr/>
        </p:nvSpPr>
        <p:spPr bwMode="auto">
          <a:xfrm>
            <a:off x="2590800" y="4509120"/>
            <a:ext cx="3200400" cy="914400"/>
          </a:xfrm>
          <a:prstGeom prst="cloudCallout">
            <a:avLst>
              <a:gd name="adj1" fmla="val 12056"/>
              <a:gd name="adj2" fmla="val -84722"/>
            </a:avLst>
          </a:prstGeom>
          <a:solidFill>
            <a:srgbClr val="FF6DC4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de-DE" altLang="de-DE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89147" name="Text Box 1051"/>
          <p:cNvSpPr txBox="1">
            <a:spLocks noChangeArrowheads="1"/>
          </p:cNvSpPr>
          <p:nvPr/>
        </p:nvSpPr>
        <p:spPr bwMode="auto">
          <a:xfrm>
            <a:off x="2991027" y="4665330"/>
            <a:ext cx="22284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M ist 2-stündig </a:t>
            </a:r>
          </a:p>
          <a:p>
            <a:pPr algn="ctr"/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+ </a:t>
            </a:r>
            <a:r>
              <a:rPr lang="de-DE" altLang="de-DE" sz="2000" dirty="0" smtClean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de-DE" altLang="de-DE" sz="2000" dirty="0">
                <a:solidFill>
                  <a:schemeClr val="bg1"/>
                </a:solidFill>
                <a:latin typeface="Arial" charset="0"/>
              </a:rPr>
              <a:t>stündiges VF</a:t>
            </a:r>
          </a:p>
        </p:txBody>
      </p:sp>
    </p:spTree>
  </p:cSld>
  <p:clrMapOvr>
    <a:masterClrMapping/>
  </p:clrMapOvr>
  <p:transition spd="med" advTm="4423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9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9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8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9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9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9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10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 animBg="1" autoUpdateAnimBg="0"/>
      <p:bldP spid="389124" grpId="0" animBg="1" autoUpdateAnimBg="0"/>
      <p:bldP spid="389125" grpId="0" animBg="1" autoUpdateAnimBg="0"/>
      <p:bldP spid="389126" grpId="0" autoUpdateAnimBg="0"/>
      <p:bldP spid="389127" grpId="0" animBg="1" autoUpdateAnimBg="0"/>
      <p:bldP spid="389128" grpId="0" autoUpdateAnimBg="0"/>
      <p:bldP spid="389129" grpId="0" animBg="1" autoUpdateAnimBg="0"/>
      <p:bldP spid="389130" grpId="0" autoUpdateAnimBg="0"/>
      <p:bldP spid="389133" grpId="0" autoUpdateAnimBg="0"/>
      <p:bldP spid="389134" grpId="0" autoUpdateAnimBg="0"/>
      <p:bldP spid="389136" grpId="0" animBg="1" autoUpdateAnimBg="0"/>
      <p:bldP spid="389137" grpId="0" animBg="1" autoUpdateAnimBg="0"/>
      <p:bldP spid="389138" grpId="0" autoUpdateAnimBg="0"/>
      <p:bldP spid="389139" grpId="0" animBg="1" autoUpdateAnimBg="0"/>
      <p:bldP spid="389140" grpId="0" autoUpdateAnimBg="0"/>
      <p:bldP spid="389141" grpId="0" animBg="1" autoUpdateAnimBg="0"/>
      <p:bldP spid="389142" grpId="0" animBg="1" autoUpdateAnimBg="0"/>
      <p:bldP spid="389143" grpId="0" autoUpdateAnimBg="0"/>
      <p:bldP spid="389144" grpId="0" animBg="1" autoUpdateAnimBg="0"/>
      <p:bldP spid="389146" grpId="0" autoUpdateAnimBg="0"/>
      <p:bldP spid="389145" grpId="0" animBg="1" autoUpdateAnimBg="0"/>
      <p:bldP spid="3891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AutoShape 1028"/>
          <p:cNvSpPr>
            <a:spLocks noChangeArrowheads="1"/>
          </p:cNvSpPr>
          <p:nvPr/>
        </p:nvSpPr>
        <p:spPr bwMode="auto">
          <a:xfrm>
            <a:off x="15875" y="5845175"/>
            <a:ext cx="5089525" cy="914400"/>
          </a:xfrm>
          <a:prstGeom prst="cube">
            <a:avLst>
              <a:gd name="adj" fmla="val 34375"/>
            </a:avLst>
          </a:prstGeom>
          <a:solidFill>
            <a:srgbClr val="99CC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Einführungsphase: GE Jgst. 11</a:t>
            </a:r>
            <a:endParaRPr lang="de-DE" altLang="de-DE" sz="20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13" name="Text Box 1029" descr="Diagonal weit nach oben"/>
          <p:cNvSpPr txBox="1">
            <a:spLocks noChangeArrowheads="1"/>
          </p:cNvSpPr>
          <p:nvPr/>
        </p:nvSpPr>
        <p:spPr bwMode="auto">
          <a:xfrm>
            <a:off x="3536950" y="4267200"/>
            <a:ext cx="1517650" cy="469900"/>
          </a:xfrm>
          <a:prstGeom prst="rect">
            <a:avLst/>
          </a:prstGeom>
          <a:pattFill prst="wdUpDiag">
            <a:fgClr>
              <a:srgbClr val="00CCFF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PH/CH/IF</a:t>
            </a:r>
          </a:p>
        </p:txBody>
      </p:sp>
      <p:sp>
        <p:nvSpPr>
          <p:cNvPr id="401415" name="Rectangle 1031" descr="Diagonal weit nach oben"/>
          <p:cNvSpPr>
            <a:spLocks noChangeArrowheads="1"/>
          </p:cNvSpPr>
          <p:nvPr/>
        </p:nvSpPr>
        <p:spPr bwMode="auto">
          <a:xfrm>
            <a:off x="3505200" y="2133600"/>
            <a:ext cx="1447800" cy="533400"/>
          </a:xfrm>
          <a:prstGeom prst="rect">
            <a:avLst/>
          </a:prstGeom>
          <a:pattFill prst="wdUpDiag">
            <a:fgClr>
              <a:srgbClr val="99FF66"/>
            </a:fgClr>
            <a:bgClr>
              <a:srgbClr val="FFFFFF"/>
            </a:bgClr>
          </a:pattFill>
          <a:ln w="127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Ersatzfach</a:t>
            </a:r>
          </a:p>
        </p:txBody>
      </p:sp>
      <p:sp>
        <p:nvSpPr>
          <p:cNvPr id="401417" name="Text Box 1033"/>
          <p:cNvSpPr txBox="1">
            <a:spLocks noChangeArrowheads="1"/>
          </p:cNvSpPr>
          <p:nvPr/>
        </p:nvSpPr>
        <p:spPr bwMode="auto">
          <a:xfrm>
            <a:off x="5029200" y="1066800"/>
            <a:ext cx="4114800" cy="896938"/>
          </a:xfrm>
          <a:prstGeom prst="rect">
            <a:avLst/>
          </a:prstGeom>
          <a:solidFill>
            <a:srgbClr val="FFFFCC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Wahlbereich: 2(+</a:t>
            </a:r>
            <a:r>
              <a:rPr lang="de-DE" altLang="de-DE" sz="2800" b="0" dirty="0" smtClean="0">
                <a:solidFill>
                  <a:schemeClr val="bg1"/>
                </a:solidFill>
                <a:latin typeface="Arial" charset="0"/>
              </a:rPr>
              <a:t>2/15)h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2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400" b="0" dirty="0" err="1">
                <a:solidFill>
                  <a:schemeClr val="bg1"/>
                </a:solidFill>
                <a:latin typeface="Arial" charset="0"/>
              </a:rPr>
              <a:t>indiv</a:t>
            </a:r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. Schwerpunktbildung</a:t>
            </a:r>
            <a:endParaRPr lang="de-DE" altLang="de-DE" sz="32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18" name="AutoShape 1034"/>
          <p:cNvSpPr>
            <a:spLocks noChangeArrowheads="1"/>
          </p:cNvSpPr>
          <p:nvPr/>
        </p:nvSpPr>
        <p:spPr bwMode="auto">
          <a:xfrm>
            <a:off x="381000" y="5403850"/>
            <a:ext cx="1828800" cy="68580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D</a:t>
            </a:r>
          </a:p>
        </p:txBody>
      </p:sp>
      <p:sp>
        <p:nvSpPr>
          <p:cNvPr id="401419" name="AutoShape 1035"/>
          <p:cNvSpPr>
            <a:spLocks noChangeArrowheads="1"/>
          </p:cNvSpPr>
          <p:nvPr/>
        </p:nvSpPr>
        <p:spPr bwMode="auto">
          <a:xfrm>
            <a:off x="381000" y="47244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800" b="0">
                <a:solidFill>
                  <a:schemeClr val="tx1"/>
                </a:solidFill>
                <a:latin typeface="Arial" charset="0"/>
              </a:rPr>
              <a:t>S1-Sprache = E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20" name="AutoShape 1036"/>
          <p:cNvSpPr>
            <a:spLocks noChangeArrowheads="1"/>
          </p:cNvSpPr>
          <p:nvPr/>
        </p:nvSpPr>
        <p:spPr bwMode="auto">
          <a:xfrm>
            <a:off x="2209800" y="5410200"/>
            <a:ext cx="1828800" cy="685800"/>
          </a:xfrm>
          <a:prstGeom prst="cube">
            <a:avLst>
              <a:gd name="adj" fmla="val 25000"/>
            </a:avLst>
          </a:prstGeom>
          <a:solidFill>
            <a:srgbClr val="6600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M</a:t>
            </a:r>
          </a:p>
        </p:txBody>
      </p:sp>
      <p:sp>
        <p:nvSpPr>
          <p:cNvPr id="401421" name="AutoShape 1037"/>
          <p:cNvSpPr>
            <a:spLocks noChangeArrowheads="1"/>
          </p:cNvSpPr>
          <p:nvPr/>
        </p:nvSpPr>
        <p:spPr bwMode="auto">
          <a:xfrm>
            <a:off x="2209800" y="4724400"/>
            <a:ext cx="1828800" cy="685800"/>
          </a:xfrm>
          <a:prstGeom prst="cube">
            <a:avLst>
              <a:gd name="adj" fmla="val 25000"/>
            </a:avLst>
          </a:prstGeom>
          <a:solidFill>
            <a:srgbClr val="6600FF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de-DE" altLang="de-DE" sz="1800" b="0">
                <a:solidFill>
                  <a:schemeClr val="tx1"/>
                </a:solidFill>
                <a:latin typeface="Arial" charset="0"/>
              </a:rPr>
              <a:t> NW = BI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22" name="AutoShape 1038"/>
          <p:cNvSpPr>
            <a:spLocks noChangeArrowheads="1"/>
          </p:cNvSpPr>
          <p:nvPr/>
        </p:nvSpPr>
        <p:spPr bwMode="auto">
          <a:xfrm>
            <a:off x="2362200" y="25146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SP</a:t>
            </a:r>
          </a:p>
        </p:txBody>
      </p:sp>
      <p:sp>
        <p:nvSpPr>
          <p:cNvPr id="401423" name="AutoShape 1039"/>
          <p:cNvSpPr>
            <a:spLocks noChangeArrowheads="1"/>
          </p:cNvSpPr>
          <p:nvPr/>
        </p:nvSpPr>
        <p:spPr bwMode="auto">
          <a:xfrm>
            <a:off x="381000" y="41148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800" b="0" dirty="0">
                <a:solidFill>
                  <a:schemeClr val="tx1"/>
                </a:solidFill>
                <a:latin typeface="Arial" charset="0"/>
              </a:rPr>
              <a:t>S2-Sprache 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24" name="AutoShape 1040"/>
          <p:cNvSpPr>
            <a:spLocks noChangeArrowheads="1"/>
          </p:cNvSpPr>
          <p:nvPr/>
        </p:nvSpPr>
        <p:spPr bwMode="auto">
          <a:xfrm>
            <a:off x="304800" y="32766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KU/MU</a:t>
            </a:r>
          </a:p>
        </p:txBody>
      </p:sp>
      <p:sp>
        <p:nvSpPr>
          <p:cNvPr id="401425" name="AutoShape 1041"/>
          <p:cNvSpPr>
            <a:spLocks noChangeArrowheads="1"/>
          </p:cNvSpPr>
          <p:nvPr/>
        </p:nvSpPr>
        <p:spPr bwMode="auto">
          <a:xfrm>
            <a:off x="381000" y="2514600"/>
            <a:ext cx="1828800" cy="685800"/>
          </a:xfrm>
          <a:prstGeom prst="cube">
            <a:avLst>
              <a:gd name="adj" fmla="val 25000"/>
            </a:avLst>
          </a:prstGeom>
          <a:solidFill>
            <a:srgbClr val="33CC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 dirty="0" smtClean="0">
                <a:solidFill>
                  <a:schemeClr val="tx1"/>
                </a:solidFill>
                <a:latin typeface="Arial" charset="0"/>
              </a:rPr>
              <a:t>GE/SW/PA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26" name="AutoShape 1042"/>
          <p:cNvSpPr>
            <a:spLocks noChangeArrowheads="1"/>
          </p:cNvSpPr>
          <p:nvPr/>
        </p:nvSpPr>
        <p:spPr bwMode="auto">
          <a:xfrm>
            <a:off x="5181600" y="2057400"/>
            <a:ext cx="1676400" cy="1143000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27" name="Text Box 1043"/>
          <p:cNvSpPr txBox="1">
            <a:spLocks noChangeArrowheads="1"/>
          </p:cNvSpPr>
          <p:nvPr/>
        </p:nvSpPr>
        <p:spPr bwMode="auto">
          <a:xfrm>
            <a:off x="5943600" y="3657600"/>
            <a:ext cx="3200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altLang="de-DE" sz="1800" dirty="0" smtClean="0">
                <a:solidFill>
                  <a:schemeClr val="bg1"/>
                </a:solidFill>
                <a:latin typeface="Arial" charset="0"/>
              </a:rPr>
              <a:t>22 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h im Pflichtbereich</a:t>
            </a: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1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+ 2 h im Wahlbereich</a:t>
            </a:r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+ 2 h für weiteres Fach </a:t>
            </a:r>
            <a:r>
              <a:rPr lang="de-DE" altLang="de-DE" sz="1800" dirty="0">
                <a:solidFill>
                  <a:schemeClr val="bg1"/>
                </a:solidFill>
                <a:latin typeface="Arial" charset="0"/>
              </a:rPr>
              <a:t>oder</a:t>
            </a: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de-DE" altLang="de-DE" sz="1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   </a:t>
            </a:r>
            <a:r>
              <a:rPr lang="de-DE" altLang="de-DE" sz="1800" b="0" dirty="0" smtClean="0">
                <a:solidFill>
                  <a:schemeClr val="bg1"/>
                </a:solidFill>
                <a:latin typeface="Arial" charset="0"/>
              </a:rPr>
              <a:t>1 </a:t>
            </a: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h für weiteres VF</a:t>
            </a:r>
            <a:br>
              <a:rPr lang="de-DE" altLang="de-DE" sz="1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b="0" dirty="0">
                <a:solidFill>
                  <a:schemeClr val="bg1"/>
                </a:solidFill>
                <a:latin typeface="Arial" charset="0"/>
              </a:rPr>
              <a:t>(+1 h zus. bei neuer FS)</a:t>
            </a:r>
          </a:p>
          <a:p>
            <a:r>
              <a:rPr lang="de-DE" altLang="de-DE" sz="2400" dirty="0">
                <a:solidFill>
                  <a:schemeClr val="bg1"/>
                </a:solidFill>
                <a:latin typeface="Arial" charset="0"/>
              </a:rPr>
              <a:t>= </a:t>
            </a:r>
            <a:r>
              <a:rPr lang="de-DE" altLang="de-DE" sz="2400" dirty="0" smtClean="0">
                <a:solidFill>
                  <a:schemeClr val="bg1"/>
                </a:solidFill>
                <a:latin typeface="Arial" charset="0"/>
              </a:rPr>
              <a:t>26-27 </a:t>
            </a:r>
            <a:r>
              <a:rPr lang="de-DE" altLang="de-DE" sz="2400" dirty="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401429" name="Rectangle 1045"/>
          <p:cNvSpPr>
            <a:spLocks noChangeArrowheads="1"/>
          </p:cNvSpPr>
          <p:nvPr/>
        </p:nvSpPr>
        <p:spPr bwMode="auto">
          <a:xfrm>
            <a:off x="4997450" y="2422525"/>
            <a:ext cx="167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 1 beliebiges</a:t>
            </a:r>
          </a:p>
          <a:p>
            <a:pPr algn="ctr"/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Fach</a:t>
            </a:r>
          </a:p>
        </p:txBody>
      </p:sp>
      <p:sp>
        <p:nvSpPr>
          <p:cNvPr id="401430" name="Text Box 1046"/>
          <p:cNvSpPr txBox="1">
            <a:spLocks noChangeArrowheads="1"/>
          </p:cNvSpPr>
          <p:nvPr/>
        </p:nvSpPr>
        <p:spPr bwMode="auto">
          <a:xfrm>
            <a:off x="8001000" y="37338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31" name="AutoShape 1047"/>
          <p:cNvSpPr>
            <a:spLocks noChangeArrowheads="1"/>
          </p:cNvSpPr>
          <p:nvPr/>
        </p:nvSpPr>
        <p:spPr bwMode="auto">
          <a:xfrm>
            <a:off x="7315200" y="2057400"/>
            <a:ext cx="1600200" cy="1143000"/>
          </a:xfrm>
          <a:prstGeom prst="cube">
            <a:avLst>
              <a:gd name="adj" fmla="val 21667"/>
            </a:avLst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32" name="Text Box 1048"/>
          <p:cNvSpPr txBox="1">
            <a:spLocks noChangeArrowheads="1"/>
          </p:cNvSpPr>
          <p:nvPr/>
        </p:nvSpPr>
        <p:spPr bwMode="auto">
          <a:xfrm>
            <a:off x="7239000" y="2422525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1weiteres Fach</a:t>
            </a:r>
            <a:endParaRPr lang="de-DE" altLang="de-DE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33" name="AutoShape 1049"/>
          <p:cNvSpPr>
            <a:spLocks noChangeArrowheads="1"/>
          </p:cNvSpPr>
          <p:nvPr/>
        </p:nvSpPr>
        <p:spPr bwMode="auto">
          <a:xfrm>
            <a:off x="0" y="3886200"/>
            <a:ext cx="762000" cy="609600"/>
          </a:xfrm>
          <a:prstGeom prst="star5">
            <a:avLst/>
          </a:prstGeom>
          <a:gradFill rotWithShape="0">
            <a:gsLst>
              <a:gs pos="0">
                <a:schemeClr val="accent1"/>
              </a:gs>
              <a:gs pos="100000">
                <a:srgbClr val="FF33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34" name="AutoShape 1050"/>
          <p:cNvSpPr>
            <a:spLocks noChangeArrowheads="1"/>
          </p:cNvSpPr>
          <p:nvPr/>
        </p:nvSpPr>
        <p:spPr bwMode="auto">
          <a:xfrm>
            <a:off x="7315200" y="29718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 oder: weiteres </a:t>
            </a:r>
            <a:br>
              <a:rPr lang="de-DE" altLang="de-DE" sz="1600" b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Vertiefungsfach</a:t>
            </a:r>
            <a:endParaRPr lang="de-DE" altLang="de-DE" sz="1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35" name="Text Box 1051"/>
          <p:cNvSpPr txBox="1">
            <a:spLocks noChangeArrowheads="1"/>
          </p:cNvSpPr>
          <p:nvPr/>
        </p:nvSpPr>
        <p:spPr bwMode="auto">
          <a:xfrm>
            <a:off x="6781800" y="2286000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bg1"/>
                </a:solidFill>
                <a:latin typeface="Arial" charset="0"/>
              </a:rPr>
              <a:t>+</a:t>
            </a:r>
          </a:p>
        </p:txBody>
      </p:sp>
      <p:sp>
        <p:nvSpPr>
          <p:cNvPr id="401437" name="AutoShape 1053"/>
          <p:cNvSpPr>
            <a:spLocks noChangeArrowheads="1"/>
          </p:cNvSpPr>
          <p:nvPr/>
        </p:nvSpPr>
        <p:spPr bwMode="auto">
          <a:xfrm>
            <a:off x="1524000" y="4006850"/>
            <a:ext cx="1981200" cy="6858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rgbClr val="FF3300"/>
              </a:gs>
              <a:gs pos="100000">
                <a:srgbClr val="6600FF"/>
              </a:gs>
            </a:gsLst>
            <a:lin ang="0" scaled="1"/>
          </a:gra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2.FS / 2.NW</a:t>
            </a:r>
            <a:endParaRPr lang="de-DE" altLang="de-DE" sz="2400" b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01438" name="AutoShape 1054"/>
          <p:cNvSpPr>
            <a:spLocks noChangeArrowheads="1"/>
          </p:cNvSpPr>
          <p:nvPr/>
        </p:nvSpPr>
        <p:spPr bwMode="auto">
          <a:xfrm>
            <a:off x="2362200" y="3276600"/>
            <a:ext cx="1828800" cy="685800"/>
          </a:xfrm>
          <a:prstGeom prst="cube">
            <a:avLst>
              <a:gd name="adj" fmla="val 25000"/>
            </a:avLst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 dirty="0" smtClean="0">
                <a:solidFill>
                  <a:schemeClr val="tx1"/>
                </a:solidFill>
                <a:latin typeface="Arial" charset="0"/>
              </a:rPr>
              <a:t>REL</a:t>
            </a:r>
            <a:endParaRPr lang="de-DE" altLang="de-DE" sz="2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1439" name="AutoShape 1055"/>
          <p:cNvSpPr>
            <a:spLocks noChangeArrowheads="1"/>
          </p:cNvSpPr>
          <p:nvPr/>
        </p:nvSpPr>
        <p:spPr bwMode="auto">
          <a:xfrm>
            <a:off x="5715000" y="5689600"/>
            <a:ext cx="2819400" cy="990600"/>
          </a:xfrm>
          <a:prstGeom prst="wedgeEllipseCallout">
            <a:avLst>
              <a:gd name="adj1" fmla="val -235190"/>
              <a:gd name="adj2" fmla="val -196796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300000"/>
              </a:spcBef>
            </a:pPr>
            <a: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  <a:t/>
            </a:r>
            <a:b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</a:br>
            <a: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  <a:t>Spanisch</a:t>
            </a:r>
            <a:b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</a:br>
            <a:r>
              <a:rPr lang="de-DE" altLang="de-DE" sz="2400" dirty="0" smtClean="0">
                <a:solidFill>
                  <a:schemeClr val="bg1"/>
                </a:solidFill>
                <a:latin typeface="AvantGarde Bk BT" pitchFamily="34" charset="0"/>
              </a:rPr>
              <a:t>= S0</a:t>
            </a:r>
            <a:endParaRPr lang="de-DE" altLang="de-DE" sz="2000" dirty="0">
              <a:solidFill>
                <a:schemeClr val="bg1"/>
              </a:solidFill>
              <a:latin typeface="AvantGarde Bk BT" pitchFamily="34" charset="0"/>
            </a:endParaRPr>
          </a:p>
          <a:p>
            <a:pPr algn="ctr"/>
            <a:endParaRPr lang="de-DE" altLang="de-DE" sz="2000" dirty="0">
              <a:solidFill>
                <a:schemeClr val="bg1"/>
              </a:solidFill>
              <a:latin typeface="AvantGarde Bk BT" pitchFamily="34" charset="0"/>
            </a:endParaRPr>
          </a:p>
        </p:txBody>
      </p:sp>
      <p:sp>
        <p:nvSpPr>
          <p:cNvPr id="401440" name="Rectangle 1056"/>
          <p:cNvSpPr>
            <a:spLocks noChangeArrowheads="1"/>
          </p:cNvSpPr>
          <p:nvPr/>
        </p:nvSpPr>
        <p:spPr bwMode="auto">
          <a:xfrm>
            <a:off x="609600" y="228600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de-DE" altLang="de-DE" sz="2800" b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401441" name="Rectangle 1057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09600"/>
            <a:ext cx="7848600" cy="533400"/>
          </a:xfrm>
        </p:spPr>
        <p:txBody>
          <a:bodyPr/>
          <a:lstStyle/>
          <a:p>
            <a:r>
              <a:rPr lang="de-DE" altLang="de-DE" sz="2000" dirty="0"/>
              <a:t>Unterrichtsorganisation EF 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(auf Basis 60-Minuten-Takt!)</a:t>
            </a:r>
            <a:endParaRPr lang="de-DE" altLang="de-DE" dirty="0"/>
          </a:p>
        </p:txBody>
      </p:sp>
      <p:sp>
        <p:nvSpPr>
          <p:cNvPr id="401442" name="AutoShape 1058"/>
          <p:cNvSpPr>
            <a:spLocks noChangeArrowheads="1"/>
          </p:cNvSpPr>
          <p:nvPr/>
        </p:nvSpPr>
        <p:spPr bwMode="auto">
          <a:xfrm>
            <a:off x="1371600" y="1905000"/>
            <a:ext cx="1828800" cy="6858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 + Vertiefungsfach</a:t>
            </a:r>
          </a:p>
          <a:p>
            <a:pPr algn="ctr"/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M = Pflicht</a:t>
            </a:r>
            <a:endParaRPr lang="de-DE" altLang="de-DE" sz="1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01428" name="Text Box 1044"/>
          <p:cNvSpPr txBox="1">
            <a:spLocks noChangeArrowheads="1"/>
          </p:cNvSpPr>
          <p:nvPr/>
        </p:nvSpPr>
        <p:spPr bwMode="auto">
          <a:xfrm>
            <a:off x="0" y="1066800"/>
            <a:ext cx="4845050" cy="9572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 dirty="0">
                <a:solidFill>
                  <a:schemeClr val="bg1"/>
                </a:solidFill>
                <a:latin typeface="Arial" charset="0"/>
              </a:rPr>
              <a:t>Pflichtbereich: </a:t>
            </a:r>
            <a:r>
              <a:rPr lang="de-DE" altLang="de-DE" sz="3200" b="0" dirty="0" smtClean="0">
                <a:solidFill>
                  <a:schemeClr val="bg1"/>
                </a:solidFill>
                <a:latin typeface="Arial" charset="0"/>
              </a:rPr>
              <a:t>22h</a:t>
            </a:r>
            <a:r>
              <a:rPr lang="de-DE" altLang="de-DE" sz="3200" b="0" dirty="0">
                <a:solidFill>
                  <a:schemeClr val="bg1"/>
                </a:solidFill>
                <a:latin typeface="Arial" charset="0"/>
              </a:rPr>
              <a:t>(+1h)</a:t>
            </a:r>
            <a:br>
              <a:rPr lang="de-DE" altLang="de-DE" sz="32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sichert gemeinsame Grundbildung</a:t>
            </a:r>
            <a:endParaRPr lang="de-DE" altLang="de-DE" sz="3200" b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Tm="5361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1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1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74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4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4500"/>
                            </p:stCondLst>
                            <p:childTnLst>
                              <p:par>
                                <p:cTn id="88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9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7500"/>
                            </p:stCondLst>
                            <p:childTnLst>
                              <p:par>
                                <p:cTn id="9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0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500"/>
                            </p:stCondLst>
                            <p:childTnLst>
                              <p:par>
                                <p:cTn id="10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25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1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3" grpId="0" animBg="1" autoUpdateAnimBg="0"/>
      <p:bldP spid="401415" grpId="0" animBg="1" autoUpdateAnimBg="0"/>
      <p:bldP spid="401417" grpId="0" animBg="1" autoUpdateAnimBg="0"/>
      <p:bldP spid="401418" grpId="0" animBg="1" autoUpdateAnimBg="0"/>
      <p:bldP spid="401419" grpId="0" animBg="1" autoUpdateAnimBg="0"/>
      <p:bldP spid="401420" grpId="0" animBg="1" autoUpdateAnimBg="0"/>
      <p:bldP spid="401421" grpId="0" animBg="1" autoUpdateAnimBg="0"/>
      <p:bldP spid="401422" grpId="0" animBg="1" autoUpdateAnimBg="0"/>
      <p:bldP spid="401423" grpId="0" animBg="1" autoUpdateAnimBg="0"/>
      <p:bldP spid="401424" grpId="0" animBg="1" autoUpdateAnimBg="0"/>
      <p:bldP spid="401425" grpId="0" animBg="1" autoUpdateAnimBg="0"/>
      <p:bldP spid="401426" grpId="0" animBg="1" autoUpdateAnimBg="0"/>
      <p:bldP spid="401427" grpId="0" autoUpdateAnimBg="0"/>
      <p:bldP spid="401429" grpId="0" autoUpdateAnimBg="0"/>
      <p:bldP spid="401431" grpId="0" animBg="1" autoUpdateAnimBg="0"/>
      <p:bldP spid="401432" grpId="0" autoUpdateAnimBg="0"/>
      <p:bldP spid="401433" grpId="0" animBg="1"/>
      <p:bldP spid="401434" grpId="0" animBg="1" autoUpdateAnimBg="0"/>
      <p:bldP spid="401435" grpId="0" autoUpdateAnimBg="0"/>
      <p:bldP spid="401437" grpId="0" animBg="1" autoUpdateAnimBg="0"/>
      <p:bldP spid="401438" grpId="0" animBg="1" autoUpdateAnimBg="0"/>
      <p:bldP spid="401439" grpId="0" animBg="1" autoUpdateAnimBg="0"/>
      <p:bldP spid="401442" grpId="0" animBg="1" autoUpdateAnimBg="0"/>
      <p:bldP spid="40142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3581400" y="3657600"/>
            <a:ext cx="4495800" cy="2667000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00"/>
                    </a:gs>
                    <a:gs pos="100000">
                      <a:srgbClr val="0066FF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3827" name="AutoShape 3"/>
          <p:cNvSpPr>
            <a:spLocks noChangeArrowheads="1"/>
          </p:cNvSpPr>
          <p:nvPr/>
        </p:nvSpPr>
        <p:spPr bwMode="auto">
          <a:xfrm>
            <a:off x="609600" y="4191000"/>
            <a:ext cx="1828800" cy="914400"/>
          </a:xfrm>
          <a:prstGeom prst="foldedCorner">
            <a:avLst>
              <a:gd name="adj" fmla="val 34634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SII-Sprache</a:t>
            </a:r>
            <a:endParaRPr lang="de-DE" altLang="de-DE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7848600" cy="685800"/>
          </a:xfrm>
        </p:spPr>
        <p:txBody>
          <a:bodyPr/>
          <a:lstStyle/>
          <a:p>
            <a:r>
              <a:rPr lang="de-DE" altLang="de-DE" sz="2800" b="1" dirty="0"/>
              <a:t>Schriftlichkeit  in der </a:t>
            </a:r>
            <a:r>
              <a:rPr lang="de-DE" altLang="de-DE" sz="2800" b="1" dirty="0" smtClean="0"/>
              <a:t>EF</a:t>
            </a:r>
            <a:endParaRPr lang="de-DE" altLang="de-DE" sz="2100" dirty="0"/>
          </a:p>
        </p:txBody>
      </p:sp>
      <p:sp>
        <p:nvSpPr>
          <p:cNvPr id="333829" name="AutoShape 5"/>
          <p:cNvSpPr>
            <a:spLocks noChangeArrowheads="1"/>
          </p:cNvSpPr>
          <p:nvPr/>
        </p:nvSpPr>
        <p:spPr bwMode="auto">
          <a:xfrm>
            <a:off x="628650" y="3048000"/>
            <a:ext cx="1828800" cy="914400"/>
          </a:xfrm>
          <a:prstGeom prst="foldedCorner">
            <a:avLst>
              <a:gd name="adj" fmla="val 34634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SI-Sprache</a:t>
            </a:r>
            <a:endParaRPr lang="de-DE" altLang="de-DE" sz="16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0" name="AutoShape 6"/>
          <p:cNvSpPr>
            <a:spLocks noChangeArrowheads="1"/>
          </p:cNvSpPr>
          <p:nvPr/>
        </p:nvSpPr>
        <p:spPr bwMode="auto">
          <a:xfrm>
            <a:off x="609600" y="19812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D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1" name="AutoShape 7"/>
          <p:cNvSpPr>
            <a:spLocks noChangeArrowheads="1"/>
          </p:cNvSpPr>
          <p:nvPr/>
        </p:nvSpPr>
        <p:spPr bwMode="auto">
          <a:xfrm>
            <a:off x="6553200" y="19812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6600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M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2" name="AutoShape 8"/>
          <p:cNvSpPr>
            <a:spLocks noChangeArrowheads="1"/>
          </p:cNvSpPr>
          <p:nvPr/>
        </p:nvSpPr>
        <p:spPr bwMode="auto">
          <a:xfrm>
            <a:off x="5867400" y="39624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6600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NW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3" name="AutoShape 9"/>
          <p:cNvSpPr>
            <a:spLocks noChangeArrowheads="1"/>
          </p:cNvSpPr>
          <p:nvPr/>
        </p:nvSpPr>
        <p:spPr bwMode="auto">
          <a:xfrm>
            <a:off x="3733800" y="3962400"/>
            <a:ext cx="1828800" cy="914400"/>
          </a:xfrm>
          <a:prstGeom prst="foldedCorner">
            <a:avLst>
              <a:gd name="adj" fmla="val 37847"/>
            </a:avLst>
          </a:prstGeom>
          <a:solidFill>
            <a:srgbClr val="33CC33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3600" b="0">
                <a:solidFill>
                  <a:schemeClr val="tx1"/>
                </a:solidFill>
                <a:latin typeface="Arial" charset="0"/>
              </a:rPr>
              <a:t>GSW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3835" name="AutoShape 11"/>
          <p:cNvSpPr>
            <a:spLocks/>
          </p:cNvSpPr>
          <p:nvPr/>
        </p:nvSpPr>
        <p:spPr bwMode="auto">
          <a:xfrm>
            <a:off x="2743200" y="1828800"/>
            <a:ext cx="457200" cy="3200400"/>
          </a:xfrm>
          <a:prstGeom prst="rightBrace">
            <a:avLst>
              <a:gd name="adj1" fmla="val 58333"/>
              <a:gd name="adj2" fmla="val 29264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000" b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33836" name="AutoShape 12"/>
          <p:cNvSpPr>
            <a:spLocks/>
          </p:cNvSpPr>
          <p:nvPr/>
        </p:nvSpPr>
        <p:spPr bwMode="auto">
          <a:xfrm>
            <a:off x="6096000" y="1828800"/>
            <a:ext cx="381000" cy="1600200"/>
          </a:xfrm>
          <a:prstGeom prst="leftBrace">
            <a:avLst>
              <a:gd name="adj1" fmla="val 35000"/>
              <a:gd name="adj2" fmla="val 61903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3505200" y="2554288"/>
            <a:ext cx="24511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2 Klausuren / Hj.</a:t>
            </a:r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3581400" y="5541039"/>
            <a:ext cx="4495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 je 1 Klausur     im 1. </a:t>
            </a:r>
            <a:r>
              <a:rPr lang="de-DE" altLang="de-DE" sz="2400" b="0" dirty="0" err="1" smtClean="0">
                <a:solidFill>
                  <a:schemeClr val="bg1"/>
                </a:solidFill>
                <a:latin typeface="Arial" charset="0"/>
              </a:rPr>
              <a:t>Hj</a:t>
            </a:r>
            <a:r>
              <a:rPr lang="de-DE" altLang="de-DE" sz="2400" b="0" dirty="0" smtClean="0">
                <a:solidFill>
                  <a:schemeClr val="bg1"/>
                </a:solidFill>
                <a:latin typeface="Arial" charset="0"/>
              </a:rPr>
              <a:t> + 2. </a:t>
            </a:r>
            <a:r>
              <a:rPr lang="de-DE" altLang="de-DE" sz="2400" b="0" dirty="0" err="1" smtClean="0">
                <a:solidFill>
                  <a:schemeClr val="bg1"/>
                </a:solidFill>
                <a:latin typeface="Arial" charset="0"/>
              </a:rPr>
              <a:t>Hj</a:t>
            </a:r>
            <a:endParaRPr lang="de-DE" altLang="de-DE" sz="2400" b="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de-DE" altLang="de-DE" sz="2400" b="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ctr"/>
            <a:endParaRPr lang="de-DE" altLang="de-DE" sz="2400" b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33841" name="Rectangle 17"/>
          <p:cNvSpPr>
            <a:spLocks noChangeArrowheads="1"/>
          </p:cNvSpPr>
          <p:nvPr/>
        </p:nvSpPr>
        <p:spPr bwMode="auto">
          <a:xfrm>
            <a:off x="5867400" y="4876800"/>
            <a:ext cx="3124200" cy="4572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IF gilt in EF nicht als NW!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2971800" y="17526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000">
                <a:solidFill>
                  <a:srgbClr val="FF3300"/>
                </a:solidFill>
                <a:latin typeface="Arial" charset="0"/>
              </a:rPr>
              <a:t>Ende EF Zentrale Klausur in D und M</a:t>
            </a:r>
          </a:p>
        </p:txBody>
      </p:sp>
    </p:spTree>
  </p:cSld>
  <p:clrMapOvr>
    <a:masterClrMapping/>
  </p:clrMapOvr>
  <p:transition spd="med" advTm="2529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33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nimBg="1"/>
      <p:bldP spid="333827" grpId="0" animBg="1" autoUpdateAnimBg="0"/>
      <p:bldP spid="333829" grpId="0" animBg="1" autoUpdateAnimBg="0"/>
      <p:bldP spid="333830" grpId="0" animBg="1" autoUpdateAnimBg="0"/>
      <p:bldP spid="333831" grpId="0" animBg="1" autoUpdateAnimBg="0"/>
      <p:bldP spid="333832" grpId="0" animBg="1" autoUpdateAnimBg="0"/>
      <p:bldP spid="333833" grpId="0" animBg="1" autoUpdateAnimBg="0"/>
      <p:bldP spid="333835" grpId="0" animBg="1" autoUpdateAnimBg="0"/>
      <p:bldP spid="333836" grpId="0" animBg="1"/>
      <p:bldP spid="333837" grpId="0" animBg="1" autoUpdateAnimBg="0"/>
      <p:bldP spid="333838" grpId="0" autoUpdateAnimBg="0"/>
      <p:bldP spid="333841" grpId="0" animBg="1" autoUpdateAnimBg="0"/>
      <p:bldP spid="33384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7" name="AutoShape 17"/>
          <p:cNvSpPr>
            <a:spLocks noChangeArrowheads="1"/>
          </p:cNvSpPr>
          <p:nvPr/>
        </p:nvSpPr>
        <p:spPr bwMode="auto">
          <a:xfrm>
            <a:off x="4191000" y="3124200"/>
            <a:ext cx="4876800" cy="1447800"/>
          </a:xfrm>
          <a:prstGeom prst="cloudCallout">
            <a:avLst>
              <a:gd name="adj1" fmla="val -84375"/>
              <a:gd name="adj2" fmla="val -29495"/>
            </a:avLst>
          </a:prstGeom>
          <a:solidFill>
            <a:srgbClr val="969696"/>
          </a:solidFill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 sz="28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4242" name="AutoShape 2"/>
          <p:cNvSpPr>
            <a:spLocks noChangeArrowheads="1"/>
          </p:cNvSpPr>
          <p:nvPr/>
        </p:nvSpPr>
        <p:spPr bwMode="auto">
          <a:xfrm>
            <a:off x="5181600" y="1676400"/>
            <a:ext cx="3962400" cy="1143000"/>
          </a:xfrm>
          <a:prstGeom prst="cloudCallout">
            <a:avLst>
              <a:gd name="adj1" fmla="val -44954"/>
              <a:gd name="adj2" fmla="val 88611"/>
            </a:avLst>
          </a:prstGeom>
          <a:solidFill>
            <a:srgbClr val="FFFF99"/>
          </a:solidFill>
          <a:ln w="12700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altLang="de-D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4244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2846388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tx1"/>
                </a:solidFill>
                <a:latin typeface="Arial" charset="0"/>
              </a:rPr>
              <a:t>  9 Pflichtkurse</a:t>
            </a:r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1143000" y="3124200"/>
            <a:ext cx="3500438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tx1"/>
                </a:solidFill>
                <a:latin typeface="Arial" charset="0"/>
              </a:rPr>
              <a:t>  1 Wahlpflichtkurs</a:t>
            </a: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609600" y="1752600"/>
            <a:ext cx="4495800" cy="28194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47" name="AutoShape 7"/>
          <p:cNvSpPr>
            <a:spLocks noChangeArrowheads="1"/>
          </p:cNvSpPr>
          <p:nvPr/>
        </p:nvSpPr>
        <p:spPr bwMode="auto">
          <a:xfrm>
            <a:off x="4419600" y="1828800"/>
            <a:ext cx="1447800" cy="1447800"/>
          </a:xfrm>
          <a:prstGeom prst="star5">
            <a:avLst/>
          </a:prstGeom>
          <a:gradFill rotWithShape="0">
            <a:gsLst>
              <a:gs pos="0">
                <a:srgbClr val="FF33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48" name="Text Box 8"/>
          <p:cNvSpPr txBox="1">
            <a:spLocks noChangeArrowheads="1"/>
          </p:cNvSpPr>
          <p:nvPr/>
        </p:nvSpPr>
        <p:spPr bwMode="auto">
          <a:xfrm>
            <a:off x="898525" y="1905000"/>
            <a:ext cx="399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>
                <a:solidFill>
                  <a:schemeClr val="bg1"/>
                </a:solidFill>
                <a:latin typeface="Arial" charset="0"/>
              </a:rPr>
              <a:t>Grundlage der Versetzung</a:t>
            </a:r>
            <a:endParaRPr lang="de-DE" altLang="de-DE" sz="24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4249" name="Rectangle 9"/>
          <p:cNvSpPr>
            <a:spLocks noChangeArrowheads="1"/>
          </p:cNvSpPr>
          <p:nvPr/>
        </p:nvSpPr>
        <p:spPr bwMode="auto">
          <a:xfrm>
            <a:off x="5562600" y="20574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>
                <a:solidFill>
                  <a:schemeClr val="bg1"/>
                </a:solidFill>
                <a:latin typeface="Arial" charset="0"/>
              </a:rPr>
              <a:t>Mahnungsfrist: 10 Wochen</a:t>
            </a:r>
            <a:endParaRPr lang="de-DE" altLang="de-DE" sz="2000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1143000" y="3810000"/>
            <a:ext cx="2009775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200" b="0">
                <a:solidFill>
                  <a:schemeClr val="tx1"/>
                </a:solidFill>
                <a:latin typeface="Arial" charset="0"/>
              </a:rPr>
              <a:t>10 Fächer</a:t>
            </a:r>
          </a:p>
        </p:txBody>
      </p:sp>
      <p:sp>
        <p:nvSpPr>
          <p:cNvPr id="394251" name="Text Box 11"/>
          <p:cNvSpPr txBox="1">
            <a:spLocks noChangeArrowheads="1"/>
          </p:cNvSpPr>
          <p:nvPr/>
        </p:nvSpPr>
        <p:spPr bwMode="auto">
          <a:xfrm>
            <a:off x="762000" y="32004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>
                <a:solidFill>
                  <a:schemeClr val="bg1"/>
                </a:solidFill>
                <a:latin typeface="AvantGarde Bk BT" pitchFamily="34" charset="0"/>
              </a:rPr>
              <a:t>+</a:t>
            </a:r>
            <a:endParaRPr lang="de-DE" altLang="de-DE">
              <a:solidFill>
                <a:schemeClr val="bg1"/>
              </a:solidFill>
              <a:latin typeface="AvantGarde Bk BT" pitchFamily="34" charset="0"/>
            </a:endParaRPr>
          </a:p>
        </p:txBody>
      </p:sp>
      <p:sp>
        <p:nvSpPr>
          <p:cNvPr id="394252" name="Text Box 12"/>
          <p:cNvSpPr txBox="1">
            <a:spLocks noChangeArrowheads="1"/>
          </p:cNvSpPr>
          <p:nvPr/>
        </p:nvSpPr>
        <p:spPr bwMode="auto">
          <a:xfrm>
            <a:off x="762000" y="38862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400">
                <a:solidFill>
                  <a:schemeClr val="bg1"/>
                </a:solidFill>
                <a:latin typeface="AvantGarde Bk BT" pitchFamily="34" charset="0"/>
              </a:rPr>
              <a:t>=</a:t>
            </a:r>
          </a:p>
        </p:txBody>
      </p:sp>
      <p:sp>
        <p:nvSpPr>
          <p:cNvPr id="39425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0"/>
            <a:ext cx="7848600" cy="685800"/>
          </a:xfrm>
        </p:spPr>
        <p:txBody>
          <a:bodyPr/>
          <a:lstStyle/>
          <a:p>
            <a:r>
              <a:rPr lang="de-DE" altLang="de-DE" sz="2800" b="1" dirty="0"/>
              <a:t>Versetzungsordnung von EF </a:t>
            </a:r>
            <a:r>
              <a:rPr lang="de-DE" altLang="de-DE" sz="2800" b="1" dirty="0" smtClean="0"/>
              <a:t>zu </a:t>
            </a:r>
            <a:r>
              <a:rPr lang="de-DE" altLang="de-DE" sz="2800" b="1" dirty="0"/>
              <a:t>Q1</a:t>
            </a:r>
          </a:p>
        </p:txBody>
      </p:sp>
      <p:sp>
        <p:nvSpPr>
          <p:cNvPr id="394255" name="Text Box 15"/>
          <p:cNvSpPr txBox="1">
            <a:spLocks noChangeArrowheads="1"/>
          </p:cNvSpPr>
          <p:nvPr/>
        </p:nvSpPr>
        <p:spPr bwMode="auto">
          <a:xfrm>
            <a:off x="609600" y="4800600"/>
            <a:ext cx="7994848" cy="1373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2800" b="0" u="sng" dirty="0">
                <a:solidFill>
                  <a:schemeClr val="bg1"/>
                </a:solidFill>
                <a:latin typeface="Arial" charset="0"/>
              </a:rPr>
              <a:t> 5 im Kernfachbereich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de-DE" altLang="de-DE" sz="2800" b="0" dirty="0" err="1" smtClean="0">
                <a:solidFill>
                  <a:schemeClr val="bg1"/>
                </a:solidFill>
                <a:latin typeface="Arial" charset="0"/>
              </a:rPr>
              <a:t>D,M,</a:t>
            </a:r>
            <a:r>
              <a:rPr lang="de-DE" altLang="de-DE" sz="2800" b="0" u="sng" dirty="0" err="1" smtClean="0">
                <a:solidFill>
                  <a:schemeClr val="bg1"/>
                </a:solidFill>
                <a:latin typeface="Arial" charset="0"/>
              </a:rPr>
              <a:t>fortgeführte</a:t>
            </a:r>
            <a:r>
              <a:rPr lang="de-DE" altLang="de-DE" sz="2800" b="0" dirty="0" smtClean="0">
                <a:solidFill>
                  <a:schemeClr val="bg1"/>
                </a:solidFill>
                <a:latin typeface="Arial" charset="0"/>
              </a:rPr>
              <a:t> FS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): </a:t>
            </a:r>
            <a:br>
              <a:rPr lang="de-DE" altLang="de-DE" sz="2800" b="0" dirty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800" b="0" dirty="0">
                <a:solidFill>
                  <a:schemeClr val="bg1"/>
                </a:solidFill>
                <a:latin typeface="Arial" charset="0"/>
                <a:sym typeface="Wingdings" pitchFamily="2" charset="2"/>
              </a:rPr>
              <a:t>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Versetzung nur bei </a:t>
            </a:r>
            <a:r>
              <a:rPr lang="de-DE" altLang="de-DE" sz="2800" b="0" u="sng" dirty="0">
                <a:solidFill>
                  <a:schemeClr val="bg1"/>
                </a:solidFill>
                <a:latin typeface="Arial" charset="0"/>
              </a:rPr>
              <a:t>Ausgleich</a:t>
            </a:r>
            <a:r>
              <a:rPr lang="de-DE" altLang="de-DE" sz="2800" b="0" dirty="0">
                <a:solidFill>
                  <a:schemeClr val="bg1"/>
                </a:solidFill>
                <a:latin typeface="Arial" charset="0"/>
              </a:rPr>
              <a:t> durch </a:t>
            </a:r>
            <a:r>
              <a:rPr lang="de-DE" altLang="de-DE" sz="2800" b="0" dirty="0" smtClean="0">
                <a:solidFill>
                  <a:schemeClr val="bg1"/>
                </a:solidFill>
                <a:latin typeface="Arial" charset="0"/>
              </a:rPr>
              <a:t>mind. eine </a:t>
            </a:r>
            <a:r>
              <a:rPr lang="de-DE" altLang="de-DE" sz="2800" b="0" u="sng" dirty="0">
                <a:solidFill>
                  <a:schemeClr val="bg1"/>
                </a:solidFill>
                <a:latin typeface="Arial" charset="0"/>
              </a:rPr>
              <a:t>3 </a:t>
            </a:r>
            <a:r>
              <a:rPr lang="de-DE" altLang="de-DE" sz="2800" b="0" u="sng" dirty="0" smtClean="0">
                <a:solidFill>
                  <a:schemeClr val="bg1"/>
                </a:solidFill>
                <a:latin typeface="Arial" charset="0"/>
              </a:rPr>
              <a:t>oder besser im </a:t>
            </a:r>
            <a:r>
              <a:rPr lang="de-DE" altLang="de-DE" sz="2800" b="0" u="sng" dirty="0">
                <a:solidFill>
                  <a:schemeClr val="bg1"/>
                </a:solidFill>
                <a:latin typeface="Arial" charset="0"/>
              </a:rPr>
              <a:t>Kernfachbereich ! </a:t>
            </a:r>
          </a:p>
        </p:txBody>
      </p:sp>
      <p:sp>
        <p:nvSpPr>
          <p:cNvPr id="394256" name="AutoShape 16"/>
          <p:cNvSpPr>
            <a:spLocks noChangeArrowheads="1"/>
          </p:cNvSpPr>
          <p:nvPr/>
        </p:nvSpPr>
        <p:spPr bwMode="auto">
          <a:xfrm rot="18480000">
            <a:off x="3930650" y="4083050"/>
            <a:ext cx="1219200" cy="520700"/>
          </a:xfrm>
          <a:prstGeom prst="notchedRightArrow">
            <a:avLst>
              <a:gd name="adj1" fmla="val 45083"/>
              <a:gd name="adj2" fmla="val 107111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4258" name="Rectangle 18"/>
          <p:cNvSpPr>
            <a:spLocks noChangeArrowheads="1"/>
          </p:cNvSpPr>
          <p:nvPr/>
        </p:nvSpPr>
        <p:spPr bwMode="auto">
          <a:xfrm>
            <a:off x="4724400" y="3429000"/>
            <a:ext cx="4419600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kein Ausgleich im Kernfachbereich :</a:t>
            </a:r>
            <a:br>
              <a:rPr lang="de-DE" altLang="de-DE" sz="1800">
                <a:solidFill>
                  <a:schemeClr val="bg1"/>
                </a:solidFill>
                <a:latin typeface="Arial" charset="0"/>
              </a:rPr>
            </a:br>
            <a:r>
              <a:rPr lang="de-DE" altLang="de-DE" sz="1800" b="0">
                <a:solidFill>
                  <a:schemeClr val="bg1"/>
                </a:solidFill>
                <a:latin typeface="Arial" charset="0"/>
              </a:rPr>
              <a:t> Versetzung nur durch </a:t>
            </a:r>
            <a:r>
              <a:rPr lang="de-DE" altLang="de-DE" sz="1800">
                <a:solidFill>
                  <a:schemeClr val="bg1"/>
                </a:solidFill>
                <a:latin typeface="Arial" charset="0"/>
              </a:rPr>
              <a:t>Nachprüfung !</a:t>
            </a:r>
            <a:r>
              <a:rPr lang="de-DE" altLang="de-DE" sz="2400" b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 spd="med" advTm="4665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4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4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1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4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9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4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39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57" grpId="0" animBg="1" autoUpdateAnimBg="0"/>
      <p:bldP spid="394242" grpId="0" animBg="1" autoUpdateAnimBg="0"/>
      <p:bldP spid="394244" grpId="0" animBg="1" autoUpdateAnimBg="0"/>
      <p:bldP spid="394245" grpId="0" animBg="1" autoUpdateAnimBg="0"/>
      <p:bldP spid="394246" grpId="0" animBg="1"/>
      <p:bldP spid="394247" grpId="0" animBg="1"/>
      <p:bldP spid="394248" grpId="0" autoUpdateAnimBg="0"/>
      <p:bldP spid="394249" grpId="0" autoUpdateAnimBg="0"/>
      <p:bldP spid="394250" grpId="0" animBg="1" autoUpdateAnimBg="0"/>
      <p:bldP spid="394251" grpId="0" autoUpdateAnimBg="0"/>
      <p:bldP spid="394252" grpId="0" autoUpdateAnimBg="0"/>
      <p:bldP spid="394255" grpId="0" animBg="1" autoUpdateAnimBg="0"/>
      <p:bldP spid="394256" grpId="0" animBg="1"/>
      <p:bldP spid="39425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1622425" y="6156325"/>
            <a:ext cx="5724525" cy="581025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rgbClr val="0066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0">
                <a:solidFill>
                  <a:schemeClr val="tx1"/>
                </a:solidFill>
                <a:latin typeface="Arial" charset="0"/>
              </a:rPr>
              <a:t>Mindestbelegung anrechenbare Kurse: 38 (= 8 LK + 30 GK)</a:t>
            </a:r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/>
            </a:r>
            <a:br>
              <a:rPr lang="de-DE" altLang="de-DE" sz="2400" b="0">
                <a:solidFill>
                  <a:schemeClr val="tx1"/>
                </a:solidFill>
                <a:latin typeface="Arial" charset="0"/>
              </a:rPr>
            </a:br>
            <a:r>
              <a:rPr lang="de-DE" altLang="de-DE" sz="1600" b="0">
                <a:solidFill>
                  <a:schemeClr val="tx1"/>
                </a:solidFill>
                <a:latin typeface="Arial" charset="0"/>
              </a:rPr>
              <a:t>Einbringung in Gesamtqualifikation: 35 – 40 Kurse (LK + GK) </a:t>
            </a:r>
          </a:p>
        </p:txBody>
      </p:sp>
      <p:sp>
        <p:nvSpPr>
          <p:cNvPr id="205829" name="AutoShape 5"/>
          <p:cNvSpPr>
            <a:spLocks noChangeArrowheads="1"/>
          </p:cNvSpPr>
          <p:nvPr/>
        </p:nvSpPr>
        <p:spPr bwMode="auto">
          <a:xfrm>
            <a:off x="3400425" y="4419600"/>
            <a:ext cx="2771775" cy="990600"/>
          </a:xfrm>
          <a:prstGeom prst="can">
            <a:avLst>
              <a:gd name="adj" fmla="val 36537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800" b="0">
                <a:solidFill>
                  <a:schemeClr val="tx1"/>
                </a:solidFill>
                <a:latin typeface="Arial" charset="0"/>
              </a:rPr>
              <a:t>beliebige GK + PK/ VF</a:t>
            </a:r>
          </a:p>
        </p:txBody>
      </p:sp>
      <p:sp>
        <p:nvSpPr>
          <p:cNvPr id="205830" name="AutoShape 6"/>
          <p:cNvSpPr>
            <a:spLocks noChangeArrowheads="1"/>
          </p:cNvSpPr>
          <p:nvPr/>
        </p:nvSpPr>
        <p:spPr bwMode="auto">
          <a:xfrm>
            <a:off x="3400425" y="3124200"/>
            <a:ext cx="2771775" cy="1619250"/>
          </a:xfrm>
          <a:prstGeom prst="can">
            <a:avLst>
              <a:gd name="adj" fmla="val 14606"/>
            </a:avLst>
          </a:prstGeom>
          <a:solidFill>
            <a:srgbClr val="0066FF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GK-Pflichtkurse</a:t>
            </a:r>
          </a:p>
          <a:p>
            <a:pPr algn="ctr"/>
            <a:r>
              <a:rPr lang="de-DE" altLang="de-DE" sz="2400" b="0">
                <a:solidFill>
                  <a:schemeClr val="tx1"/>
                </a:solidFill>
                <a:latin typeface="Arial" charset="0"/>
              </a:rPr>
              <a:t>+</a:t>
            </a:r>
          </a:p>
        </p:txBody>
      </p:sp>
      <p:sp>
        <p:nvSpPr>
          <p:cNvPr id="205831" name="AutoShape 7"/>
          <p:cNvSpPr>
            <a:spLocks noChangeArrowheads="1"/>
          </p:cNvSpPr>
          <p:nvPr/>
        </p:nvSpPr>
        <p:spPr bwMode="auto">
          <a:xfrm>
            <a:off x="3390900" y="2419350"/>
            <a:ext cx="2790825" cy="914400"/>
          </a:xfrm>
          <a:prstGeom prst="can">
            <a:avLst>
              <a:gd name="adj" fmla="val 34375"/>
            </a:avLst>
          </a:prstGeom>
          <a:solidFill>
            <a:srgbClr val="FF3300"/>
          </a:solidFill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de-DE" altLang="de-DE" b="0">
                <a:solidFill>
                  <a:schemeClr val="tx1"/>
                </a:solidFill>
                <a:latin typeface="Arial" charset="0"/>
              </a:rPr>
              <a:t>2 LK</a:t>
            </a:r>
            <a:endParaRPr lang="de-DE" altLang="de-DE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5833" name="Text Box 9"/>
          <p:cNvSpPr txBox="1">
            <a:spLocks noChangeArrowheads="1"/>
          </p:cNvSpPr>
          <p:nvPr/>
        </p:nvSpPr>
        <p:spPr bwMode="auto">
          <a:xfrm>
            <a:off x="228600" y="4683125"/>
            <a:ext cx="1741488" cy="730250"/>
          </a:xfrm>
          <a:prstGeom prst="rect">
            <a:avLst/>
          </a:prstGeom>
          <a:solidFill>
            <a:srgbClr val="FF3300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2 LK x 4 Hj. =</a:t>
            </a:r>
          </a:p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8 Kurse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6715125" y="4527550"/>
            <a:ext cx="2235200" cy="1339850"/>
          </a:xfrm>
          <a:prstGeom prst="rect">
            <a:avLst/>
          </a:prstGeom>
          <a:solidFill>
            <a:srgbClr val="0066FF"/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7 GK x 4 Hj. = </a:t>
            </a:r>
          </a:p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28 Kurse + 2 PK</a:t>
            </a:r>
          </a:p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8GK x 4 Hj. =</a:t>
            </a:r>
          </a:p>
          <a:p>
            <a:r>
              <a:rPr lang="de-DE" altLang="de-DE" sz="2000" b="0">
                <a:solidFill>
                  <a:schemeClr val="tx1"/>
                </a:solidFill>
                <a:latin typeface="Arial" charset="0"/>
              </a:rPr>
              <a:t>32 Kurse (+ 2 PK)</a:t>
            </a:r>
          </a:p>
        </p:txBody>
      </p:sp>
      <p:sp>
        <p:nvSpPr>
          <p:cNvPr id="205838" name="AutoShape 14"/>
          <p:cNvSpPr>
            <a:spLocks/>
          </p:cNvSpPr>
          <p:nvPr/>
        </p:nvSpPr>
        <p:spPr bwMode="auto">
          <a:xfrm>
            <a:off x="6324600" y="3200400"/>
            <a:ext cx="228600" cy="2057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57150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843" name="Text Box 19"/>
          <p:cNvSpPr txBox="1">
            <a:spLocks noChangeArrowheads="1"/>
          </p:cNvSpPr>
          <p:nvPr/>
        </p:nvSpPr>
        <p:spPr bwMode="auto">
          <a:xfrm>
            <a:off x="3795395" y="1720850"/>
            <a:ext cx="1928733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3600" b="0" dirty="0" smtClean="0">
                <a:solidFill>
                  <a:schemeClr val="bg1"/>
                </a:solidFill>
                <a:latin typeface="Arial" charset="0"/>
              </a:rPr>
              <a:t>27-28 </a:t>
            </a:r>
            <a:r>
              <a:rPr lang="de-DE" altLang="de-DE" sz="3600" b="0" dirty="0">
                <a:solidFill>
                  <a:schemeClr val="bg1"/>
                </a:solidFill>
                <a:latin typeface="Arial" charset="0"/>
              </a:rPr>
              <a:t>h*</a:t>
            </a:r>
          </a:p>
        </p:txBody>
      </p:sp>
      <p:sp>
        <p:nvSpPr>
          <p:cNvPr id="205844" name="AutoShape 20"/>
          <p:cNvSpPr>
            <a:spLocks/>
          </p:cNvSpPr>
          <p:nvPr/>
        </p:nvSpPr>
        <p:spPr bwMode="auto">
          <a:xfrm>
            <a:off x="3124200" y="3200400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845" name="Text Box 21"/>
          <p:cNvSpPr txBox="1">
            <a:spLocks noChangeArrowheads="1"/>
          </p:cNvSpPr>
          <p:nvPr/>
        </p:nvSpPr>
        <p:spPr bwMode="auto">
          <a:xfrm rot="-5400000">
            <a:off x="1496219" y="3934619"/>
            <a:ext cx="2432050" cy="8239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800">
                <a:solidFill>
                  <a:schemeClr val="bg1"/>
                </a:solidFill>
                <a:latin typeface="Arial" charset="0"/>
              </a:rPr>
              <a:t>7 GK</a:t>
            </a:r>
            <a:r>
              <a:rPr lang="de-DE" altLang="de-DE" sz="2800" b="0">
                <a:solidFill>
                  <a:schemeClr val="bg1"/>
                </a:solidFill>
                <a:latin typeface="Arial" charset="0"/>
              </a:rPr>
              <a:t/>
            </a:r>
            <a:br>
              <a:rPr lang="de-DE" altLang="de-DE" sz="2800" b="0">
                <a:solidFill>
                  <a:schemeClr val="bg1"/>
                </a:solidFill>
                <a:latin typeface="Arial" charset="0"/>
              </a:rPr>
            </a:br>
            <a:r>
              <a:rPr lang="de-DE" altLang="de-DE" sz="2000" b="0">
                <a:solidFill>
                  <a:schemeClr val="bg1"/>
                </a:solidFill>
                <a:latin typeface="Arial" charset="0"/>
              </a:rPr>
              <a:t>+ 8. GK oder VF/PK</a:t>
            </a:r>
          </a:p>
        </p:txBody>
      </p:sp>
      <p:cxnSp>
        <p:nvCxnSpPr>
          <p:cNvPr id="205849" name="AutoShape 25"/>
          <p:cNvCxnSpPr>
            <a:cxnSpLocks noChangeShapeType="1"/>
            <a:stCxn id="205831" idx="2"/>
            <a:endCxn id="205833" idx="0"/>
          </p:cNvCxnSpPr>
          <p:nvPr/>
        </p:nvCxnSpPr>
        <p:spPr bwMode="auto">
          <a:xfrm rot="10800000" flipV="1">
            <a:off x="1100138" y="2876550"/>
            <a:ext cx="2290762" cy="1792288"/>
          </a:xfrm>
          <a:prstGeom prst="bentConnector2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50" name="AutoShape 26"/>
          <p:cNvCxnSpPr>
            <a:cxnSpLocks noChangeShapeType="1"/>
            <a:stCxn id="205838" idx="1"/>
            <a:endCxn id="205834" idx="0"/>
          </p:cNvCxnSpPr>
          <p:nvPr/>
        </p:nvCxnSpPr>
        <p:spPr bwMode="auto">
          <a:xfrm>
            <a:off x="6581775" y="4229100"/>
            <a:ext cx="1250950" cy="284163"/>
          </a:xfrm>
          <a:prstGeom prst="bentConnector2">
            <a:avLst/>
          </a:prstGeom>
          <a:noFill/>
          <a:ln w="3810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51" name="AutoShape 27"/>
          <p:cNvCxnSpPr>
            <a:cxnSpLocks noChangeShapeType="1"/>
            <a:stCxn id="205833" idx="2"/>
            <a:endCxn id="205828" idx="1"/>
          </p:cNvCxnSpPr>
          <p:nvPr/>
        </p:nvCxnSpPr>
        <p:spPr bwMode="auto">
          <a:xfrm rot="16200000" flipH="1">
            <a:off x="851694" y="5676107"/>
            <a:ext cx="1019175" cy="522287"/>
          </a:xfrm>
          <a:prstGeom prst="bentConnector2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5852" name="AutoShape 28"/>
          <p:cNvCxnSpPr>
            <a:cxnSpLocks noChangeShapeType="1"/>
            <a:stCxn id="205834" idx="2"/>
            <a:endCxn id="205828" idx="3"/>
          </p:cNvCxnSpPr>
          <p:nvPr/>
        </p:nvCxnSpPr>
        <p:spPr bwMode="auto">
          <a:xfrm rot="5400000">
            <a:off x="7307263" y="5921375"/>
            <a:ext cx="565150" cy="485775"/>
          </a:xfrm>
          <a:prstGeom prst="bentConnector2">
            <a:avLst/>
          </a:prstGeom>
          <a:noFill/>
          <a:ln w="38100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854" name="Rectangle 30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467600" cy="609600"/>
          </a:xfrm>
        </p:spPr>
        <p:txBody>
          <a:bodyPr/>
          <a:lstStyle/>
          <a:p>
            <a:r>
              <a:rPr lang="de-DE" altLang="de-DE" sz="2800" b="1" dirty="0"/>
              <a:t>Pflichtbelegungen in der </a:t>
            </a:r>
            <a:r>
              <a:rPr lang="de-DE" altLang="de-DE" sz="2800" b="1" dirty="0" err="1" smtClean="0"/>
              <a:t>Qph</a:t>
            </a:r>
            <a:endParaRPr lang="de-DE" altLang="de-DE" sz="2800" b="1" dirty="0"/>
          </a:p>
        </p:txBody>
      </p:sp>
      <p:sp>
        <p:nvSpPr>
          <p:cNvPr id="205855" name="Text Box 31"/>
          <p:cNvSpPr txBox="1">
            <a:spLocks noChangeArrowheads="1"/>
          </p:cNvSpPr>
          <p:nvPr/>
        </p:nvSpPr>
        <p:spPr bwMode="auto">
          <a:xfrm>
            <a:off x="6096000" y="1752600"/>
            <a:ext cx="2986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0">
                <a:solidFill>
                  <a:schemeClr val="bg1"/>
                </a:solidFill>
                <a:latin typeface="Arial" charset="0"/>
              </a:rPr>
              <a:t>*auf der Basis 60-Minuten-Takt</a:t>
            </a:r>
            <a:endParaRPr lang="de-DE" altLang="de-DE" sz="3600" b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 advTm="2720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0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 autoUpdateAnimBg="0"/>
      <p:bldP spid="205829" grpId="0" animBg="1" autoUpdateAnimBg="0"/>
      <p:bldP spid="205830" grpId="0" animBg="1" autoUpdateAnimBg="0"/>
      <p:bldP spid="205831" grpId="0" animBg="1" autoUpdateAnimBg="0"/>
      <p:bldP spid="205833" grpId="0" animBg="1" autoUpdateAnimBg="0"/>
      <p:bldP spid="205834" grpId="0" animBg="1" autoUpdateAnimBg="0"/>
      <p:bldP spid="205838" grpId="0" animBg="1"/>
      <p:bldP spid="205843" grpId="0" animBg="1" autoUpdateAnimBg="0"/>
      <p:bldP spid="205844" grpId="0" animBg="1"/>
      <p:bldP spid="205845" grpId="0" animBg="1" autoUpdateAnimBg="0"/>
      <p:bldP spid="205855" grpId="0" autoUpdateAnimBg="0"/>
    </p:bldLst>
  </p:timing>
</p:sld>
</file>

<file path=ppt/theme/theme1.xml><?xml version="1.0" encoding="utf-8"?>
<a:theme xmlns:a="http://schemas.openxmlformats.org/drawingml/2006/main" name="Dopplinb">
  <a:themeElements>
    <a:clrScheme name="">
      <a:dk1>
        <a:srgbClr val="474747"/>
      </a:dk1>
      <a:lt1>
        <a:srgbClr val="FFFFFF"/>
      </a:lt1>
      <a:dk2>
        <a:srgbClr val="280049"/>
      </a:dk2>
      <a:lt2>
        <a:srgbClr val="00DFCA"/>
      </a:lt2>
      <a:accent1>
        <a:srgbClr val="DC0081"/>
      </a:accent1>
      <a:accent2>
        <a:srgbClr val="FAFD00"/>
      </a:accent2>
      <a:accent3>
        <a:srgbClr val="ACAAB1"/>
      </a:accent3>
      <a:accent4>
        <a:srgbClr val="DADADA"/>
      </a:accent4>
      <a:accent5>
        <a:srgbClr val="EBAAC1"/>
      </a:accent5>
      <a:accent6>
        <a:srgbClr val="E3E500"/>
      </a:accent6>
      <a:hlink>
        <a:srgbClr val="FE9B03"/>
      </a:hlink>
      <a:folHlink>
        <a:srgbClr val="D989B8"/>
      </a:folHlink>
    </a:clrScheme>
    <a:fontScheme name="Dopplinb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40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opplin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pplinb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pplinb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Office\Vorlagen\Leere Präsentation.pot</Template>
  <TotalTime>0</TotalTime>
  <Pages>39</Pages>
  <Words>1291</Words>
  <Application>Microsoft Office PowerPoint</Application>
  <PresentationFormat>Bildschirmpräsentation (4:3)</PresentationFormat>
  <Paragraphs>240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AvantGarde Bk BT</vt:lpstr>
      <vt:lpstr>Book Antiqua</vt:lpstr>
      <vt:lpstr>Comic Sans MS</vt:lpstr>
      <vt:lpstr>Monotype Sorts</vt:lpstr>
      <vt:lpstr>Times New Roman</vt:lpstr>
      <vt:lpstr>Wingdings</vt:lpstr>
      <vt:lpstr>Dopplinb</vt:lpstr>
      <vt:lpstr>Die Gymnasiale Oberstufe an der EGG</vt:lpstr>
      <vt:lpstr>Die Struktur der GymO</vt:lpstr>
      <vt:lpstr>Aufgabenfelder und Fächer an der EGG</vt:lpstr>
      <vt:lpstr>Ausgestaltung des erhöhten Wochenstundenrahmens </vt:lpstr>
      <vt:lpstr>Pflichtbelegungen in der GymO</vt:lpstr>
      <vt:lpstr>Unterrichtsorganisation EF  (auf Basis 60-Minuten-Takt!)</vt:lpstr>
      <vt:lpstr>Schriftlichkeit  in der EF</vt:lpstr>
      <vt:lpstr>Versetzungsordnung von EF zu Q1</vt:lpstr>
      <vt:lpstr>Pflichtbelegungen in der Qph</vt:lpstr>
      <vt:lpstr>Wahlen zur Q1: Besonderheiten</vt:lpstr>
      <vt:lpstr>Schriftlichkeit: Q1 - Q2, 1. Halbjahr </vt:lpstr>
      <vt:lpstr>Abiturfächer</vt:lpstr>
      <vt:lpstr>Konsequenzen für die Wahl der Abiturfächer</vt:lpstr>
      <vt:lpstr>Zulassung zum Abitur – Leistungsdefizite (weniger als 5 Punkte)</vt:lpstr>
      <vt:lpstr>Oberstufenprogramm an der EGG - 1</vt:lpstr>
      <vt:lpstr>Oberstufenprogramm an der EGG - 2</vt:lpstr>
      <vt:lpstr>Oberstufenprogramm an der EGG - 3</vt:lpstr>
      <vt:lpstr>Oberstufenprogramm an der EGG - 4</vt:lpstr>
      <vt:lpstr>Das Blockungsraster in der EF</vt:lpstr>
      <vt:lpstr>Das Blockungsraster in der Qph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Sekundarstufe II</dc:title>
  <dc:creator>AL3</dc:creator>
  <cp:lastModifiedBy>AL3</cp:lastModifiedBy>
  <cp:revision>587</cp:revision>
  <cp:lastPrinted>2020-05-18T07:48:13Z</cp:lastPrinted>
  <dcterms:created xsi:type="dcterms:W3CDTF">1997-12-18T10:38:58Z</dcterms:created>
  <dcterms:modified xsi:type="dcterms:W3CDTF">2021-11-09T05:58:25Z</dcterms:modified>
</cp:coreProperties>
</file>